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handoutMasterIdLst>
    <p:handoutMasterId r:id="rId42"/>
  </p:handoutMasterIdLst>
  <p:sldIdLst>
    <p:sldId id="256" r:id="rId2"/>
    <p:sldId id="328" r:id="rId3"/>
    <p:sldId id="399" r:id="rId4"/>
    <p:sldId id="303" r:id="rId5"/>
    <p:sldId id="348" r:id="rId6"/>
    <p:sldId id="387" r:id="rId7"/>
    <p:sldId id="388" r:id="rId8"/>
    <p:sldId id="389" r:id="rId9"/>
    <p:sldId id="390" r:id="rId10"/>
    <p:sldId id="391" r:id="rId11"/>
    <p:sldId id="392" r:id="rId12"/>
    <p:sldId id="393" r:id="rId13"/>
    <p:sldId id="395" r:id="rId14"/>
    <p:sldId id="396" r:id="rId15"/>
    <p:sldId id="397" r:id="rId16"/>
    <p:sldId id="398" r:id="rId17"/>
    <p:sldId id="400" r:id="rId18"/>
    <p:sldId id="422" r:id="rId19"/>
    <p:sldId id="383" r:id="rId20"/>
    <p:sldId id="415" r:id="rId21"/>
    <p:sldId id="416" r:id="rId22"/>
    <p:sldId id="417" r:id="rId23"/>
    <p:sldId id="418" r:id="rId24"/>
    <p:sldId id="419" r:id="rId25"/>
    <p:sldId id="420" r:id="rId26"/>
    <p:sldId id="401" r:id="rId27"/>
    <p:sldId id="402" r:id="rId28"/>
    <p:sldId id="423" r:id="rId29"/>
    <p:sldId id="404" r:id="rId30"/>
    <p:sldId id="405" r:id="rId31"/>
    <p:sldId id="406" r:id="rId32"/>
    <p:sldId id="408" r:id="rId33"/>
    <p:sldId id="409" r:id="rId34"/>
    <p:sldId id="410" r:id="rId35"/>
    <p:sldId id="411" r:id="rId36"/>
    <p:sldId id="412" r:id="rId37"/>
    <p:sldId id="413" r:id="rId38"/>
    <p:sldId id="414" r:id="rId39"/>
    <p:sldId id="283"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5B6"/>
    <a:srgbClr val="0040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90620" autoAdjust="0"/>
  </p:normalViewPr>
  <p:slideViewPr>
    <p:cSldViewPr snapToGrid="0">
      <p:cViewPr varScale="1">
        <p:scale>
          <a:sx n="98" d="100"/>
          <a:sy n="98" d="100"/>
        </p:scale>
        <p:origin x="936"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99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FD60A57-D64B-B84C-829F-6EE44C20B5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F1AB4B0F-686A-3242-A739-229001345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612AF6-4AA4-1140-A89B-AF2D1A3A641D}" type="datetimeFigureOut">
              <a:rPr kumimoji="1" lang="zh-CN" altLang="en-US" smtClean="0"/>
              <a:t>2020/12/17</a:t>
            </a:fld>
            <a:endParaRPr kumimoji="1" lang="zh-CN" altLang="en-US"/>
          </a:p>
        </p:txBody>
      </p:sp>
      <p:sp>
        <p:nvSpPr>
          <p:cNvPr id="4" name="页脚占位符 3">
            <a:extLst>
              <a:ext uri="{FF2B5EF4-FFF2-40B4-BE49-F238E27FC236}">
                <a16:creationId xmlns:a16="http://schemas.microsoft.com/office/drawing/2014/main" id="{AF41079E-20E6-ED4E-A513-050907045C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2BFB70A0-2946-E646-97AD-F668D1B4BE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CB26CA-0415-6646-8698-333DF8333458}" type="slidenum">
              <a:rPr kumimoji="1" lang="zh-CN" altLang="en-US" smtClean="0"/>
              <a:t>‹#›</a:t>
            </a:fld>
            <a:endParaRPr kumimoji="1" lang="zh-CN" altLang="en-US"/>
          </a:p>
        </p:txBody>
      </p:sp>
    </p:spTree>
    <p:extLst>
      <p:ext uri="{BB962C8B-B14F-4D97-AF65-F5344CB8AC3E}">
        <p14:creationId xmlns:p14="http://schemas.microsoft.com/office/powerpoint/2010/main" val="35619965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F3B17-1A3C-4914-A0CC-62951563C0F3}"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E1951-269D-4578-BC94-8B5F18C78A59}" type="slidenum">
              <a:rPr lang="zh-CN" altLang="en-US" smtClean="0"/>
              <a:t>‹#›</a:t>
            </a:fld>
            <a:endParaRPr lang="zh-CN" altLang="en-US"/>
          </a:p>
        </p:txBody>
      </p:sp>
    </p:spTree>
    <p:extLst>
      <p:ext uri="{BB962C8B-B14F-4D97-AF65-F5344CB8AC3E}">
        <p14:creationId xmlns:p14="http://schemas.microsoft.com/office/powerpoint/2010/main" val="3309551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a:t>
            </a:fld>
            <a:endParaRPr lang="zh-CN" altLang="en-US"/>
          </a:p>
        </p:txBody>
      </p:sp>
    </p:spTree>
    <p:extLst>
      <p:ext uri="{BB962C8B-B14F-4D97-AF65-F5344CB8AC3E}">
        <p14:creationId xmlns:p14="http://schemas.microsoft.com/office/powerpoint/2010/main" val="3037926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10</a:t>
            </a:fld>
            <a:endParaRPr lang="zh-CN" altLang="en-US"/>
          </a:p>
        </p:txBody>
      </p:sp>
    </p:spTree>
    <p:extLst>
      <p:ext uri="{BB962C8B-B14F-4D97-AF65-F5344CB8AC3E}">
        <p14:creationId xmlns:p14="http://schemas.microsoft.com/office/powerpoint/2010/main" val="51962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11</a:t>
            </a:fld>
            <a:endParaRPr lang="zh-CN" altLang="en-US"/>
          </a:p>
        </p:txBody>
      </p:sp>
    </p:spTree>
    <p:extLst>
      <p:ext uri="{BB962C8B-B14F-4D97-AF65-F5344CB8AC3E}">
        <p14:creationId xmlns:p14="http://schemas.microsoft.com/office/powerpoint/2010/main" val="3974391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12</a:t>
            </a:fld>
            <a:endParaRPr lang="zh-CN" altLang="en-US"/>
          </a:p>
        </p:txBody>
      </p:sp>
    </p:spTree>
    <p:extLst>
      <p:ext uri="{BB962C8B-B14F-4D97-AF65-F5344CB8AC3E}">
        <p14:creationId xmlns:p14="http://schemas.microsoft.com/office/powerpoint/2010/main" val="95822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13</a:t>
            </a:fld>
            <a:endParaRPr lang="zh-CN" altLang="en-US"/>
          </a:p>
        </p:txBody>
      </p:sp>
    </p:spTree>
    <p:extLst>
      <p:ext uri="{BB962C8B-B14F-4D97-AF65-F5344CB8AC3E}">
        <p14:creationId xmlns:p14="http://schemas.microsoft.com/office/powerpoint/2010/main" val="204030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14</a:t>
            </a:fld>
            <a:endParaRPr lang="zh-CN" altLang="en-US"/>
          </a:p>
        </p:txBody>
      </p:sp>
    </p:spTree>
    <p:extLst>
      <p:ext uri="{BB962C8B-B14F-4D97-AF65-F5344CB8AC3E}">
        <p14:creationId xmlns:p14="http://schemas.microsoft.com/office/powerpoint/2010/main" val="3427945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15</a:t>
            </a:fld>
            <a:endParaRPr lang="zh-CN" altLang="en-US"/>
          </a:p>
        </p:txBody>
      </p:sp>
    </p:spTree>
    <p:extLst>
      <p:ext uri="{BB962C8B-B14F-4D97-AF65-F5344CB8AC3E}">
        <p14:creationId xmlns:p14="http://schemas.microsoft.com/office/powerpoint/2010/main" val="311551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16</a:t>
            </a:fld>
            <a:endParaRPr lang="zh-CN" altLang="en-US"/>
          </a:p>
        </p:txBody>
      </p:sp>
    </p:spTree>
    <p:extLst>
      <p:ext uri="{BB962C8B-B14F-4D97-AF65-F5344CB8AC3E}">
        <p14:creationId xmlns:p14="http://schemas.microsoft.com/office/powerpoint/2010/main" val="239599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17</a:t>
            </a:fld>
            <a:endParaRPr lang="zh-CN" altLang="en-US"/>
          </a:p>
        </p:txBody>
      </p:sp>
    </p:spTree>
    <p:extLst>
      <p:ext uri="{BB962C8B-B14F-4D97-AF65-F5344CB8AC3E}">
        <p14:creationId xmlns:p14="http://schemas.microsoft.com/office/powerpoint/2010/main" val="1246797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EK</a:t>
            </a:r>
            <a:r>
              <a:rPr lang="zh-CN" altLang="en-US" dirty="0"/>
              <a:t>算法由于是</a:t>
            </a:r>
            <a:r>
              <a:rPr lang="en-US" altLang="zh-CN" dirty="0"/>
              <a:t>FF</a:t>
            </a:r>
            <a:r>
              <a:rPr lang="zh-CN" altLang="en-US" dirty="0"/>
              <a:t>算法的</a:t>
            </a:r>
            <a:r>
              <a:rPr lang="en-US" altLang="zh-CN" dirty="0"/>
              <a:t>BFS</a:t>
            </a:r>
            <a:r>
              <a:rPr lang="zh-CN" altLang="en-US" dirty="0"/>
              <a:t>特例，上课老师已经做过介绍，这里就不再展开</a:t>
            </a:r>
          </a:p>
        </p:txBody>
      </p:sp>
      <p:sp>
        <p:nvSpPr>
          <p:cNvPr id="4" name="灯片编号占位符 3"/>
          <p:cNvSpPr>
            <a:spLocks noGrp="1"/>
          </p:cNvSpPr>
          <p:nvPr>
            <p:ph type="sldNum" sz="quarter" idx="10"/>
          </p:nvPr>
        </p:nvSpPr>
        <p:spPr/>
        <p:txBody>
          <a:bodyPr/>
          <a:lstStyle/>
          <a:p>
            <a:fld id="{A7EE1951-269D-4578-BC94-8B5F18C78A59}" type="slidenum">
              <a:rPr lang="zh-CN" altLang="en-US" smtClean="0"/>
              <a:t>18</a:t>
            </a:fld>
            <a:endParaRPr lang="zh-CN" altLang="en-US"/>
          </a:p>
        </p:txBody>
      </p:sp>
    </p:spTree>
    <p:extLst>
      <p:ext uri="{BB962C8B-B14F-4D97-AF65-F5344CB8AC3E}">
        <p14:creationId xmlns:p14="http://schemas.microsoft.com/office/powerpoint/2010/main" val="2431575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19</a:t>
            </a:fld>
            <a:endParaRPr lang="zh-CN" altLang="en-US"/>
          </a:p>
        </p:txBody>
      </p:sp>
    </p:spTree>
    <p:extLst>
      <p:ext uri="{BB962C8B-B14F-4D97-AF65-F5344CB8AC3E}">
        <p14:creationId xmlns:p14="http://schemas.microsoft.com/office/powerpoint/2010/main" val="229932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a:t>
            </a:fld>
            <a:endParaRPr lang="zh-CN" altLang="en-US"/>
          </a:p>
        </p:txBody>
      </p:sp>
    </p:spTree>
    <p:extLst>
      <p:ext uri="{BB962C8B-B14F-4D97-AF65-F5344CB8AC3E}">
        <p14:creationId xmlns:p14="http://schemas.microsoft.com/office/powerpoint/2010/main" val="401567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比如这里一开始，流均为</a:t>
            </a:r>
            <a:r>
              <a:rPr lang="en-US" altLang="zh-CN" dirty="0"/>
              <a:t>0</a:t>
            </a:r>
            <a:r>
              <a:rPr lang="zh-CN" altLang="en-US" dirty="0"/>
              <a:t>，在残差网络中从源点开始</a:t>
            </a:r>
            <a:r>
              <a:rPr lang="en-US" altLang="zh-CN" dirty="0"/>
              <a:t>BFS</a:t>
            </a:r>
            <a:r>
              <a:rPr lang="zh-CN" altLang="en-US" dirty="0"/>
              <a:t>。</a:t>
            </a:r>
            <a:r>
              <a:rPr lang="zh-CN" altLang="en-US" b="0" i="0" dirty="0">
                <a:effectLst/>
                <a:latin typeface="urw-din"/>
              </a:rPr>
              <a:t>使用级别来阻塞流（意味着每个流路径的级别都应为</a:t>
            </a:r>
            <a:r>
              <a:rPr lang="en-US" altLang="zh-CN" b="0" i="0" dirty="0">
                <a:effectLst/>
                <a:latin typeface="urw-din"/>
              </a:rPr>
              <a:t>0</a:t>
            </a:r>
            <a:r>
              <a:rPr lang="zh-CN" altLang="en-US" b="0" i="0" dirty="0">
                <a:effectLst/>
                <a:latin typeface="urw-din"/>
              </a:rPr>
              <a:t>、</a:t>
            </a:r>
            <a:r>
              <a:rPr lang="en-US" altLang="zh-CN" b="0" i="0" dirty="0">
                <a:effectLst/>
                <a:latin typeface="urw-din"/>
              </a:rPr>
              <a:t>1</a:t>
            </a:r>
            <a:r>
              <a:rPr lang="zh-CN" altLang="en-US" b="0" i="0" dirty="0">
                <a:effectLst/>
                <a:latin typeface="urw-din"/>
              </a:rPr>
              <a:t>、</a:t>
            </a:r>
            <a:r>
              <a:rPr lang="en-US" altLang="zh-CN" b="0" i="0" dirty="0">
                <a:effectLst/>
                <a:latin typeface="urw-din"/>
              </a:rPr>
              <a:t>2</a:t>
            </a:r>
            <a:r>
              <a:rPr lang="zh-CN" altLang="en-US" b="0" i="0" dirty="0">
                <a:effectLst/>
                <a:latin typeface="urw-din"/>
              </a:rPr>
              <a:t>、</a:t>
            </a:r>
            <a:r>
              <a:rPr lang="en-US" altLang="zh-CN" b="0" i="0" dirty="0">
                <a:effectLst/>
                <a:latin typeface="urw-din"/>
              </a:rPr>
              <a:t>3</a:t>
            </a:r>
            <a:r>
              <a:rPr lang="zh-CN" altLang="en-US" b="0" i="0" dirty="0">
                <a:effectLst/>
                <a:latin typeface="urw-din"/>
              </a:rPr>
              <a:t>）。我们一起发送三个流。与我们一次发送一个流的</a:t>
            </a:r>
            <a:r>
              <a:rPr lang="en-US" altLang="zh-CN" b="0" i="0" dirty="0">
                <a:effectLst/>
                <a:latin typeface="urw-din"/>
              </a:rPr>
              <a:t>Edmond Karp</a:t>
            </a:r>
            <a:r>
              <a:rPr lang="zh-CN" altLang="en-US" b="0" i="0" dirty="0">
                <a:effectLst/>
                <a:latin typeface="urw-din"/>
              </a:rPr>
              <a:t>相比，这是优化的地方。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20</a:t>
            </a:fld>
            <a:endParaRPr lang="zh-CN" altLang="en-US"/>
          </a:p>
        </p:txBody>
      </p:sp>
    </p:spTree>
    <p:extLst>
      <p:ext uri="{BB962C8B-B14F-4D97-AF65-F5344CB8AC3E}">
        <p14:creationId xmlns:p14="http://schemas.microsoft.com/office/powerpoint/2010/main" val="24328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urw-din"/>
              </a:rPr>
              <a:t>我们运行</a:t>
            </a:r>
            <a:r>
              <a:rPr lang="en-US" altLang="zh-CN" b="0" i="0" dirty="0">
                <a:effectLst/>
                <a:latin typeface="urw-din"/>
              </a:rPr>
              <a:t>BFS</a:t>
            </a:r>
            <a:r>
              <a:rPr lang="zh-CN" altLang="en-US" b="0" i="0" dirty="0">
                <a:effectLst/>
                <a:latin typeface="urw-din"/>
              </a:rPr>
              <a:t>并创建一个级别图。我们还会检查是否有更多流量，并仅在可能的情况下进行。这次残差图中没有</a:t>
            </a:r>
            <a:r>
              <a:rPr lang="en-US" altLang="zh-CN" b="0" i="0" dirty="0" err="1">
                <a:effectLst/>
                <a:latin typeface="urw-din"/>
              </a:rPr>
              <a:t>st</a:t>
            </a:r>
            <a:r>
              <a:rPr lang="zh-CN" altLang="en-US" b="0" i="0" dirty="0">
                <a:effectLst/>
                <a:latin typeface="urw-din"/>
              </a:rPr>
              <a:t>路径，因此我们终止了算法。</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21</a:t>
            </a:fld>
            <a:endParaRPr lang="zh-CN" altLang="en-US"/>
          </a:p>
        </p:txBody>
      </p:sp>
    </p:spTree>
    <p:extLst>
      <p:ext uri="{BB962C8B-B14F-4D97-AF65-F5344CB8AC3E}">
        <p14:creationId xmlns:p14="http://schemas.microsoft.com/office/powerpoint/2010/main" val="4103611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22</a:t>
            </a:fld>
            <a:endParaRPr lang="zh-CN" altLang="en-US"/>
          </a:p>
        </p:txBody>
      </p:sp>
    </p:spTree>
    <p:extLst>
      <p:ext uri="{BB962C8B-B14F-4D97-AF65-F5344CB8AC3E}">
        <p14:creationId xmlns:p14="http://schemas.microsoft.com/office/powerpoint/2010/main" val="3480490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23</a:t>
            </a:fld>
            <a:endParaRPr lang="zh-CN" altLang="en-US"/>
          </a:p>
        </p:txBody>
      </p:sp>
    </p:spTree>
    <p:extLst>
      <p:ext uri="{BB962C8B-B14F-4D97-AF65-F5344CB8AC3E}">
        <p14:creationId xmlns:p14="http://schemas.microsoft.com/office/powerpoint/2010/main" val="343406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24</a:t>
            </a:fld>
            <a:endParaRPr lang="zh-CN" altLang="en-US"/>
          </a:p>
        </p:txBody>
      </p:sp>
    </p:spTree>
    <p:extLst>
      <p:ext uri="{BB962C8B-B14F-4D97-AF65-F5344CB8AC3E}">
        <p14:creationId xmlns:p14="http://schemas.microsoft.com/office/powerpoint/2010/main" val="2958170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25</a:t>
            </a:fld>
            <a:endParaRPr lang="zh-CN" altLang="en-US"/>
          </a:p>
        </p:txBody>
      </p:sp>
    </p:spTree>
    <p:extLst>
      <p:ext uri="{BB962C8B-B14F-4D97-AF65-F5344CB8AC3E}">
        <p14:creationId xmlns:p14="http://schemas.microsoft.com/office/powerpoint/2010/main" val="73610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26</a:t>
            </a:fld>
            <a:endParaRPr lang="zh-CN" altLang="en-US"/>
          </a:p>
        </p:txBody>
      </p:sp>
    </p:spTree>
    <p:extLst>
      <p:ext uri="{BB962C8B-B14F-4D97-AF65-F5344CB8AC3E}">
        <p14:creationId xmlns:p14="http://schemas.microsoft.com/office/powerpoint/2010/main" val="3621487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27</a:t>
            </a:fld>
            <a:endParaRPr lang="zh-CN" altLang="en-US"/>
          </a:p>
        </p:txBody>
      </p:sp>
    </p:spTree>
    <p:extLst>
      <p:ext uri="{BB962C8B-B14F-4D97-AF65-F5344CB8AC3E}">
        <p14:creationId xmlns:p14="http://schemas.microsoft.com/office/powerpoint/2010/main" val="540276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28</a:t>
            </a:fld>
            <a:endParaRPr lang="zh-CN" altLang="en-US"/>
          </a:p>
        </p:txBody>
      </p:sp>
    </p:spTree>
    <p:extLst>
      <p:ext uri="{BB962C8B-B14F-4D97-AF65-F5344CB8AC3E}">
        <p14:creationId xmlns:p14="http://schemas.microsoft.com/office/powerpoint/2010/main" val="2094964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29</a:t>
            </a:fld>
            <a:endParaRPr lang="zh-CN" altLang="en-US"/>
          </a:p>
        </p:txBody>
      </p:sp>
    </p:spTree>
    <p:extLst>
      <p:ext uri="{BB962C8B-B14F-4D97-AF65-F5344CB8AC3E}">
        <p14:creationId xmlns:p14="http://schemas.microsoft.com/office/powerpoint/2010/main" val="1507527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a:t>
            </a:fld>
            <a:endParaRPr lang="zh-CN" altLang="en-US"/>
          </a:p>
        </p:txBody>
      </p:sp>
    </p:spTree>
    <p:extLst>
      <p:ext uri="{BB962C8B-B14F-4D97-AF65-F5344CB8AC3E}">
        <p14:creationId xmlns:p14="http://schemas.microsoft.com/office/powerpoint/2010/main" val="3115576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30</a:t>
            </a:fld>
            <a:endParaRPr lang="zh-CN" altLang="en-US"/>
          </a:p>
        </p:txBody>
      </p:sp>
    </p:spTree>
    <p:extLst>
      <p:ext uri="{BB962C8B-B14F-4D97-AF65-F5344CB8AC3E}">
        <p14:creationId xmlns:p14="http://schemas.microsoft.com/office/powerpoint/2010/main" val="1472834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31</a:t>
            </a:fld>
            <a:endParaRPr lang="zh-CN" altLang="en-US"/>
          </a:p>
        </p:txBody>
      </p:sp>
    </p:spTree>
    <p:extLst>
      <p:ext uri="{BB962C8B-B14F-4D97-AF65-F5344CB8AC3E}">
        <p14:creationId xmlns:p14="http://schemas.microsoft.com/office/powerpoint/2010/main" val="1032352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32</a:t>
            </a:fld>
            <a:endParaRPr lang="zh-CN" altLang="en-US"/>
          </a:p>
        </p:txBody>
      </p:sp>
    </p:spTree>
    <p:extLst>
      <p:ext uri="{BB962C8B-B14F-4D97-AF65-F5344CB8AC3E}">
        <p14:creationId xmlns:p14="http://schemas.microsoft.com/office/powerpoint/2010/main" val="4154262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33</a:t>
            </a:fld>
            <a:endParaRPr lang="zh-CN" altLang="en-US"/>
          </a:p>
        </p:txBody>
      </p:sp>
    </p:spTree>
    <p:extLst>
      <p:ext uri="{BB962C8B-B14F-4D97-AF65-F5344CB8AC3E}">
        <p14:creationId xmlns:p14="http://schemas.microsoft.com/office/powerpoint/2010/main" val="2895393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34</a:t>
            </a:fld>
            <a:endParaRPr lang="zh-CN" altLang="en-US"/>
          </a:p>
        </p:txBody>
      </p:sp>
    </p:spTree>
    <p:extLst>
      <p:ext uri="{BB962C8B-B14F-4D97-AF65-F5344CB8AC3E}">
        <p14:creationId xmlns:p14="http://schemas.microsoft.com/office/powerpoint/2010/main" val="3795023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35</a:t>
            </a:fld>
            <a:endParaRPr lang="zh-CN" altLang="en-US"/>
          </a:p>
        </p:txBody>
      </p:sp>
    </p:spTree>
    <p:extLst>
      <p:ext uri="{BB962C8B-B14F-4D97-AF65-F5344CB8AC3E}">
        <p14:creationId xmlns:p14="http://schemas.microsoft.com/office/powerpoint/2010/main" val="922389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36</a:t>
            </a:fld>
            <a:endParaRPr lang="zh-CN" altLang="en-US"/>
          </a:p>
        </p:txBody>
      </p:sp>
    </p:spTree>
    <p:extLst>
      <p:ext uri="{BB962C8B-B14F-4D97-AF65-F5344CB8AC3E}">
        <p14:creationId xmlns:p14="http://schemas.microsoft.com/office/powerpoint/2010/main" val="2228660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37</a:t>
            </a:fld>
            <a:endParaRPr lang="zh-CN" altLang="en-US"/>
          </a:p>
        </p:txBody>
      </p:sp>
    </p:spTree>
    <p:extLst>
      <p:ext uri="{BB962C8B-B14F-4D97-AF65-F5344CB8AC3E}">
        <p14:creationId xmlns:p14="http://schemas.microsoft.com/office/powerpoint/2010/main" val="28972835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38</a:t>
            </a:fld>
            <a:endParaRPr lang="zh-CN" altLang="en-US"/>
          </a:p>
        </p:txBody>
      </p:sp>
    </p:spTree>
    <p:extLst>
      <p:ext uri="{BB962C8B-B14F-4D97-AF65-F5344CB8AC3E}">
        <p14:creationId xmlns:p14="http://schemas.microsoft.com/office/powerpoint/2010/main" val="4181581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4</a:t>
            </a:fld>
            <a:endParaRPr lang="zh-CN" altLang="en-US"/>
          </a:p>
        </p:txBody>
      </p:sp>
    </p:spTree>
    <p:extLst>
      <p:ext uri="{BB962C8B-B14F-4D97-AF65-F5344CB8AC3E}">
        <p14:creationId xmlns:p14="http://schemas.microsoft.com/office/powerpoint/2010/main" val="750669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5</a:t>
            </a:fld>
            <a:endParaRPr lang="zh-CN" altLang="en-US"/>
          </a:p>
        </p:txBody>
      </p:sp>
    </p:spTree>
    <p:extLst>
      <p:ext uri="{BB962C8B-B14F-4D97-AF65-F5344CB8AC3E}">
        <p14:creationId xmlns:p14="http://schemas.microsoft.com/office/powerpoint/2010/main" val="460780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6</a:t>
            </a:fld>
            <a:endParaRPr lang="zh-CN" altLang="en-US"/>
          </a:p>
        </p:txBody>
      </p:sp>
    </p:spTree>
    <p:extLst>
      <p:ext uri="{BB962C8B-B14F-4D97-AF65-F5344CB8AC3E}">
        <p14:creationId xmlns:p14="http://schemas.microsoft.com/office/powerpoint/2010/main" val="126243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7</a:t>
            </a:fld>
            <a:endParaRPr lang="zh-CN" altLang="en-US"/>
          </a:p>
        </p:txBody>
      </p:sp>
    </p:spTree>
    <p:extLst>
      <p:ext uri="{BB962C8B-B14F-4D97-AF65-F5344CB8AC3E}">
        <p14:creationId xmlns:p14="http://schemas.microsoft.com/office/powerpoint/2010/main" val="2052980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8</a:t>
            </a:fld>
            <a:endParaRPr lang="zh-CN" altLang="en-US"/>
          </a:p>
        </p:txBody>
      </p:sp>
    </p:spTree>
    <p:extLst>
      <p:ext uri="{BB962C8B-B14F-4D97-AF65-F5344CB8AC3E}">
        <p14:creationId xmlns:p14="http://schemas.microsoft.com/office/powerpoint/2010/main" val="199034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EE1951-269D-4578-BC94-8B5F18C78A59}" type="slidenum">
              <a:rPr lang="zh-CN" altLang="en-US" smtClean="0"/>
              <a:t>9</a:t>
            </a:fld>
            <a:endParaRPr lang="zh-CN" altLang="en-US"/>
          </a:p>
        </p:txBody>
      </p:sp>
    </p:spTree>
    <p:extLst>
      <p:ext uri="{BB962C8B-B14F-4D97-AF65-F5344CB8AC3E}">
        <p14:creationId xmlns:p14="http://schemas.microsoft.com/office/powerpoint/2010/main" val="3562826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6643" y="6201296"/>
            <a:ext cx="2145857" cy="523705"/>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dirty="0"/>
              <a:t>单击此处编辑母版副标题样式</a:t>
            </a: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546573"/>
      </p:ext>
    </p:extLst>
  </p:cSld>
  <p:clrMapOvr>
    <a:masterClrMapping/>
  </p:clrMapOvr>
  <p:extLst>
    <p:ext uri="{DCECCB84-F9BA-43D5-87BE-67443E8EF086}">
      <p15:sldGuideLst xmlns:p15="http://schemas.microsoft.com/office/powerpoint/2012/main">
        <p15:guide id="1" pos="2880">
          <p15:clr>
            <a:srgbClr val="FBAE40"/>
          </p15:clr>
        </p15:guide>
        <p15:guide id="2" orient="horz" pos="2160">
          <p15:clr>
            <a:srgbClr val="FBAE40"/>
          </p15:clr>
        </p15:guide>
        <p15:guide id="3"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434DD60F-6AF7-4D67-B7FA-32E015DCA016}" type="slidenum">
              <a:rPr lang="zh-CN" altLang="en-US" smtClean="0"/>
              <a:t>‹#›</a:t>
            </a:fld>
            <a:endParaRPr lang="zh-CN" altLang="en-US"/>
          </a:p>
        </p:txBody>
      </p:sp>
      <p:pic>
        <p:nvPicPr>
          <p:cNvPr id="8" name="图片 7"/>
          <p:cNvPicPr>
            <a:picLocks noChangeAspect="1"/>
          </p:cNvPicPr>
          <p:nvPr/>
        </p:nvPicPr>
        <p:blipFill>
          <a:blip r:embed="rId2" cstate="print"/>
          <a:stretch>
            <a:fillRect/>
          </a:stretch>
        </p:blipFill>
        <p:spPr>
          <a:xfrm>
            <a:off x="1" y="0"/>
            <a:ext cx="12193057" cy="664522"/>
          </a:xfrm>
          <a:prstGeom prst="rect">
            <a:avLst/>
          </a:prstGeom>
        </p:spPr>
      </p:pic>
      <p:sp>
        <p:nvSpPr>
          <p:cNvPr id="9" name="矩形 8"/>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1593613" cy="401413"/>
          </a:xfrm>
          <a:prstGeom prst="rect">
            <a:avLst/>
          </a:prstGeom>
        </p:spPr>
      </p:pic>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230738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929375"/>
            <a:ext cx="5376000" cy="5692142"/>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929376"/>
            <a:ext cx="5376333" cy="567637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58" y="187300"/>
            <a:ext cx="1140822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3955436599"/>
      </p:ext>
    </p:extLst>
  </p:cSld>
  <p:clrMapOvr>
    <a:masterClrMapping/>
  </p:clrMapOvr>
  <p:extLst>
    <p:ext uri="{DCECCB84-F9BA-43D5-87BE-67443E8EF086}">
      <p15:sldGuideLst xmlns:p15="http://schemas.microsoft.com/office/powerpoint/2012/main">
        <p15:guide id="1" pos="2880">
          <p15:clr>
            <a:srgbClr val="FBAE40"/>
          </p15:clr>
        </p15:guide>
        <p15:guide id="2" pos="1620">
          <p15:clr>
            <a:srgbClr val="FBAE40"/>
          </p15:clr>
        </p15:guide>
        <p15:guide id="3"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sp>
        <p:nvSpPr>
          <p:cNvPr id="6" name="文本框 5"/>
          <p:cNvSpPr txBox="1"/>
          <p:nvPr/>
        </p:nvSpPr>
        <p:spPr>
          <a:xfrm>
            <a:off x="11000035" y="328967"/>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349859" y="929375"/>
            <a:ext cx="5376000" cy="5660612"/>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929375"/>
            <a:ext cx="5376333" cy="564484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58" y="187300"/>
            <a:ext cx="11421927"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2408735105"/>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3" pos="1620">
          <p15:clr>
            <a:srgbClr val="FBAE40"/>
          </p15:clr>
        </p15:guide>
        <p15:guide id="4" pos="2921">
          <p15:clr>
            <a:srgbClr val="FBAE40"/>
          </p15:clr>
        </p15:guide>
        <p15:guide id="5" pos="2160">
          <p15:clr>
            <a:srgbClr val="FBAE40"/>
          </p15:clr>
        </p15:guide>
        <p15:guide id="6" pos="38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cstate="print"/>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p:nvPicPr>
        <p:blipFill>
          <a:blip r:embed="rId2" cstate="print"/>
          <a:stretch>
            <a:fillRect/>
          </a:stretch>
        </p:blipFill>
        <p:spPr>
          <a:xfrm>
            <a:off x="1" y="0"/>
            <a:ext cx="12193057" cy="664522"/>
          </a:xfrm>
          <a:prstGeom prst="rect">
            <a:avLst/>
          </a:prstGeom>
        </p:spPr>
      </p:pic>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1603238" cy="401413"/>
          </a:xfrm>
          <a:prstGeom prst="rect">
            <a:avLst/>
          </a:prstGeom>
        </p:spPr>
      </p:pic>
      <p:sp>
        <p:nvSpPr>
          <p:cNvPr id="15" name="矩形 14"/>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48272955"/>
      </p:ext>
    </p:extLst>
  </p:cSld>
  <p:clrMapOvr>
    <a:masterClrMapping/>
  </p:clrMapOvr>
  <p:extLst>
    <p:ext uri="{DCECCB84-F9BA-43D5-87BE-67443E8EF086}">
      <p15:sldGuideLst xmlns:p15="http://schemas.microsoft.com/office/powerpoint/2012/main">
        <p15:guide id="1" pos="2880">
          <p15:clr>
            <a:srgbClr val="FBAE40"/>
          </p15:clr>
        </p15:guide>
        <p15:guide id="2" pos="1620">
          <p15:clr>
            <a:srgbClr val="FBAE40"/>
          </p15:clr>
        </p15:guide>
        <p15:guide id="3"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stretch>
            <a:fillRect/>
          </a:stretch>
        </p:blipFill>
        <p:spPr>
          <a:xfrm>
            <a:off x="1" y="0"/>
            <a:ext cx="12193057" cy="664522"/>
          </a:xfrm>
          <a:prstGeom prst="rect">
            <a:avLst/>
          </a:prstGeom>
        </p:spPr>
      </p:pic>
      <p:sp>
        <p:nvSpPr>
          <p:cNvPr id="22" name="矩形 21"/>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4" name="矩形 23"/>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5" y="313201"/>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434DD60F-6AF7-4D67-B7FA-32E015DCA016}" type="slidenum">
              <a:rPr lang="zh-CN" altLang="en-US" smtClean="0"/>
              <a:t>‹#›</a:t>
            </a:fld>
            <a:endParaRPr lang="zh-CN" altLang="en-US"/>
          </a:p>
        </p:txBody>
      </p:sp>
      <p:pic>
        <p:nvPicPr>
          <p:cNvPr id="13" name="图片 12"/>
          <p:cNvPicPr>
            <a:picLocks noChangeAspect="1"/>
          </p:cNvPicPr>
          <p:nvPr/>
        </p:nvPicPr>
        <p:blipFill>
          <a:blip r:embed="rId2" cstate="print"/>
          <a:stretch>
            <a:fillRect/>
          </a:stretch>
        </p:blipFill>
        <p:spPr>
          <a:xfrm>
            <a:off x="1" y="0"/>
            <a:ext cx="12193057" cy="664522"/>
          </a:xfrm>
          <a:prstGeom prst="rect">
            <a:avLst/>
          </a:prstGeom>
        </p:spPr>
      </p:pic>
      <p:sp>
        <p:nvSpPr>
          <p:cNvPr id="14" name="矩形 13"/>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1651364" cy="401413"/>
          </a:xfrm>
          <a:prstGeom prst="rect">
            <a:avLst/>
          </a:prstGeom>
        </p:spPr>
      </p:pic>
      <p:sp>
        <p:nvSpPr>
          <p:cNvPr id="19" name="矩形 18"/>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4709040"/>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3" pos="1620">
          <p15:clr>
            <a:srgbClr val="FBAE40"/>
          </p15:clr>
        </p15:guide>
        <p15:guide id="4" pos="2921">
          <p15:clr>
            <a:srgbClr val="FBAE40"/>
          </p15:clr>
        </p15:guide>
        <p15:guide id="5" pos="2160">
          <p15:clr>
            <a:srgbClr val="FBAE40"/>
          </p15:clr>
        </p15:guide>
        <p15:guide id="6" pos="38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单击此处编辑母版副标题样式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95161"/>
      </p:ext>
    </p:extLst>
  </p:cSld>
  <p:clrMapOvr>
    <a:masterClrMapping/>
  </p:clrMapOvr>
  <p:extLst>
    <p:ext uri="{DCECCB84-F9BA-43D5-87BE-67443E8EF086}">
      <p15:sldGuideLst xmlns:p15="http://schemas.microsoft.com/office/powerpoint/2012/main">
        <p15:guide id="1" pos="295">
          <p15:clr>
            <a:srgbClr val="FBAE40"/>
          </p15:clr>
        </p15:guide>
        <p15:guide id="2" orient="horz" pos="2160">
          <p15:clr>
            <a:srgbClr val="FBAE40"/>
          </p15:clr>
        </p15:guide>
        <p15:guide id="3"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64428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13151" y="865846"/>
            <a:ext cx="11508434" cy="580296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313151" y="154446"/>
            <a:ext cx="11508432"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555551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25677" y="913143"/>
            <a:ext cx="11495908" cy="5724139"/>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325677" y="203066"/>
            <a:ext cx="11495908"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12348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13151" y="1685678"/>
            <a:ext cx="1150843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313151" y="974278"/>
            <a:ext cx="11508432"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7" name="矩形 6"/>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525208" cy="460086"/>
          </a:xfrm>
          <a:prstGeom prst="rect">
            <a:avLst/>
          </a:prstGeom>
        </p:spPr>
      </p:pic>
    </p:spTree>
    <p:extLst>
      <p:ext uri="{BB962C8B-B14F-4D97-AF65-F5344CB8AC3E}">
        <p14:creationId xmlns:p14="http://schemas.microsoft.com/office/powerpoint/2010/main" val="6416687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13151" y="1685678"/>
            <a:ext cx="1150843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313151" y="974278"/>
            <a:ext cx="11508432"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灯片编号占位符 8"/>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434DD60F-6AF7-4D67-B7FA-32E015DCA016}" type="slidenum">
              <a:rPr lang="zh-CN" altLang="en-US" smtClean="0"/>
              <a:t>‹#›</a:t>
            </a:fld>
            <a:endParaRPr lang="zh-CN" altLang="en-US"/>
          </a:p>
        </p:txBody>
      </p:sp>
      <p:sp>
        <p:nvSpPr>
          <p:cNvPr id="8" name="文本框 7"/>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11" name="矩形 10"/>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文本框 13"/>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505958" cy="460086"/>
          </a:xfrm>
          <a:prstGeom prst="rect">
            <a:avLst/>
          </a:prstGeom>
        </p:spPr>
      </p:pic>
    </p:spTree>
    <p:extLst>
      <p:ext uri="{BB962C8B-B14F-4D97-AF65-F5344CB8AC3E}">
        <p14:creationId xmlns:p14="http://schemas.microsoft.com/office/powerpoint/2010/main" val="1289362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p:nvPicPr>
        <p:blipFill>
          <a:blip r:embed="rId2" cstate="print"/>
          <a:stretch>
            <a:fillRect/>
          </a:stretch>
        </p:blipFill>
        <p:spPr>
          <a:xfrm>
            <a:off x="1" y="0"/>
            <a:ext cx="12193057" cy="664522"/>
          </a:xfrm>
          <a:prstGeom prst="rect">
            <a:avLst/>
          </a:prstGeom>
        </p:spPr>
      </p:pic>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8518" y="6201296"/>
            <a:ext cx="2193982" cy="523705"/>
          </a:xfrm>
          <a:prstGeom prst="rect">
            <a:avLst/>
          </a:prstGeom>
        </p:spPr>
      </p:pic>
    </p:spTree>
    <p:extLst>
      <p:ext uri="{BB962C8B-B14F-4D97-AF65-F5344CB8AC3E}">
        <p14:creationId xmlns:p14="http://schemas.microsoft.com/office/powerpoint/2010/main" val="20054052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3" pos="3125">
          <p15:clr>
            <a:srgbClr val="FBAE40"/>
          </p15:clr>
        </p15:guide>
        <p15:guide id="4" pos="115">
          <p15:clr>
            <a:srgbClr val="FBAE40"/>
          </p15:clr>
        </p15:guide>
        <p15:guide id="5" pos="4167">
          <p15:clr>
            <a:srgbClr val="FBAE40"/>
          </p15:clr>
        </p15:guide>
        <p15:guide id="6" pos="1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325677" y="203067"/>
            <a:ext cx="11495908"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398898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325677" y="203067"/>
            <a:ext cx="11495908"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11595421"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spTree>
    <p:extLst>
      <p:ext uri="{BB962C8B-B14F-4D97-AF65-F5344CB8AC3E}">
        <p14:creationId xmlns:p14="http://schemas.microsoft.com/office/powerpoint/2010/main" val="160979619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stretch>
            <a:fillRect/>
          </a:stretch>
        </p:blipFill>
        <p:spPr>
          <a:xfrm>
            <a:off x="1" y="0"/>
            <a:ext cx="12193057" cy="664522"/>
          </a:xfrm>
          <a:prstGeom prst="rect">
            <a:avLst/>
          </a:prstGeom>
        </p:spPr>
      </p:pic>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6" name="图片 5"/>
          <p:cNvPicPr>
            <a:picLocks noChangeAspect="1"/>
          </p:cNvPicPr>
          <p:nvPr/>
        </p:nvPicPr>
        <p:blipFill>
          <a:blip r:embed="rId2" cstate="print"/>
          <a:stretch>
            <a:fillRect/>
          </a:stretch>
        </p:blipFill>
        <p:spPr>
          <a:xfrm>
            <a:off x="1" y="0"/>
            <a:ext cx="12193057" cy="664522"/>
          </a:xfrm>
          <a:prstGeom prst="rect">
            <a:avLst/>
          </a:prstGeom>
        </p:spPr>
      </p:pic>
      <p:sp>
        <p:nvSpPr>
          <p:cNvPr id="7" name="矩形 6"/>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9" name="图片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1612863" cy="401413"/>
          </a:xfrm>
          <a:prstGeom prst="rect">
            <a:avLst/>
          </a:prstGeom>
        </p:spPr>
      </p:pic>
      <p:sp>
        <p:nvSpPr>
          <p:cNvPr id="10" name="矩形 9"/>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123923893"/>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313152" y="916584"/>
            <a:ext cx="11358702" cy="573646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pic>
        <p:nvPicPr>
          <p:cNvPr id="14" name="图片 13"/>
          <p:cNvPicPr>
            <a:picLocks noChangeAspect="1"/>
          </p:cNvPicPr>
          <p:nvPr/>
        </p:nvPicPr>
        <p:blipFill>
          <a:blip r:embed="rId20" cstate="print"/>
          <a:stretch>
            <a:fillRect/>
          </a:stretch>
        </p:blipFill>
        <p:spPr>
          <a:xfrm>
            <a:off x="0" y="474915"/>
            <a:ext cx="12192000" cy="332713"/>
          </a:xfrm>
          <a:prstGeom prst="rect">
            <a:avLst/>
          </a:prstGeom>
        </p:spPr>
      </p:pic>
      <p:sp>
        <p:nvSpPr>
          <p:cNvPr id="4" name="标题占位符 3"/>
          <p:cNvSpPr>
            <a:spLocks noGrp="1"/>
          </p:cNvSpPr>
          <p:nvPr>
            <p:ph type="title"/>
          </p:nvPr>
        </p:nvSpPr>
        <p:spPr>
          <a:xfrm>
            <a:off x="313151" y="106253"/>
            <a:ext cx="11452129" cy="7013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pic>
        <p:nvPicPr>
          <p:cNvPr id="17" name="图片 16"/>
          <p:cNvPicPr>
            <a:picLocks noChangeAspect="1"/>
          </p:cNvPicPr>
          <p:nvPr/>
        </p:nvPicPr>
        <p:blipFill>
          <a:blip r:embed="rId20" cstate="print"/>
          <a:stretch>
            <a:fillRect/>
          </a:stretch>
        </p:blipFill>
        <p:spPr>
          <a:xfrm>
            <a:off x="0" y="474915"/>
            <a:ext cx="12192000" cy="332713"/>
          </a:xfrm>
          <a:prstGeom prst="rect">
            <a:avLst/>
          </a:prstGeom>
        </p:spPr>
      </p:pic>
    </p:spTree>
    <p:extLst>
      <p:ext uri="{BB962C8B-B14F-4D97-AF65-F5344CB8AC3E}">
        <p14:creationId xmlns:p14="http://schemas.microsoft.com/office/powerpoint/2010/main" val="42143013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Maximum_flow_proble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j-lt"/>
                <a:ea typeface="微软雅黑" panose="020B0503020204020204" pitchFamily="34" charset="-122"/>
              </a:rPr>
              <a:t>网络智能优化课程项目结题汇报</a:t>
            </a:r>
            <a:endParaRPr lang="zh-CN" altLang="en-US" sz="3200" dirty="0">
              <a:latin typeface="+mj-lt"/>
            </a:endParaRPr>
          </a:p>
        </p:txBody>
      </p:sp>
      <p:sp>
        <p:nvSpPr>
          <p:cNvPr id="5" name="副标题 4"/>
          <p:cNvSpPr>
            <a:spLocks noGrp="1"/>
          </p:cNvSpPr>
          <p:nvPr>
            <p:ph type="subTitle" idx="1"/>
          </p:nvPr>
        </p:nvSpPr>
        <p:spPr>
          <a:xfrm>
            <a:off x="3086986" y="5068952"/>
            <a:ext cx="6018028" cy="883373"/>
          </a:xfrm>
        </p:spPr>
        <p:txBody>
          <a:bodyPr/>
          <a:lstStyle/>
          <a:p>
            <a:pPr>
              <a:lnSpc>
                <a:spcPct val="80000"/>
              </a:lnSpc>
              <a:spcBef>
                <a:spcPts val="600"/>
              </a:spcBef>
            </a:pPr>
            <a:r>
              <a:rPr lang="zh-CN" altLang="en-US" sz="1800" dirty="0"/>
              <a:t>何正保，张定邦，陈聪</a:t>
            </a:r>
            <a:endParaRPr lang="en-US" altLang="zh-CN" sz="1800" dirty="0"/>
          </a:p>
        </p:txBody>
      </p:sp>
      <p:sp>
        <p:nvSpPr>
          <p:cNvPr id="6" name="文本占位符 5"/>
          <p:cNvSpPr txBox="1">
            <a:spLocks/>
          </p:cNvSpPr>
          <p:nvPr/>
        </p:nvSpPr>
        <p:spPr>
          <a:xfrm>
            <a:off x="3549650" y="5952325"/>
            <a:ext cx="5092700" cy="724120"/>
          </a:xfrm>
          <a:prstGeom prst="rect">
            <a:avLst/>
          </a:prstGeom>
        </p:spPr>
        <p:txBody>
          <a:bodyPr>
            <a:normAutofit/>
          </a:bodyPr>
          <a:lstStyle/>
          <a:p>
            <a:pPr marL="228600" lvl="0" indent="-228600" algn="ctr">
              <a:lnSpc>
                <a:spcPct val="120000"/>
              </a:lnSpc>
              <a:spcBef>
                <a:spcPts val="1000"/>
              </a:spcBef>
              <a:buClr>
                <a:schemeClr val="accent1"/>
              </a:buClr>
              <a:buSzPct val="100000"/>
              <a:buFont typeface="Calibri" panose="020F0502020204030204" pitchFamily="34" charset="0"/>
              <a:buChar char="▪"/>
              <a:defRPr/>
            </a:pPr>
            <a:r>
              <a:rPr lang="en-US" altLang="zh-CN" sz="1600" b="1" dirty="0">
                <a:solidFill>
                  <a:schemeClr val="bg1"/>
                </a:solidFill>
              </a:rPr>
              <a:t>2020</a:t>
            </a:r>
            <a:r>
              <a:rPr lang="zh-CN" altLang="en-US" sz="1600" b="1" dirty="0">
                <a:solidFill>
                  <a:schemeClr val="bg1"/>
                </a:solidFill>
              </a:rPr>
              <a:t>年</a:t>
            </a:r>
            <a:r>
              <a:rPr lang="en-US" altLang="zh-CN" sz="1600" b="1" dirty="0">
                <a:solidFill>
                  <a:schemeClr val="bg1"/>
                </a:solidFill>
              </a:rPr>
              <a:t>12</a:t>
            </a:r>
            <a:r>
              <a:rPr lang="zh-CN" altLang="en-US" sz="1600" b="1" dirty="0">
                <a:solidFill>
                  <a:schemeClr val="bg1"/>
                </a:solidFill>
              </a:rPr>
              <a:t>月</a:t>
            </a:r>
            <a:r>
              <a:rPr lang="en-US" altLang="zh-CN" sz="1600" b="1" dirty="0">
                <a:solidFill>
                  <a:schemeClr val="bg1"/>
                </a:solidFill>
              </a:rPr>
              <a:t>16</a:t>
            </a:r>
            <a:r>
              <a:rPr lang="zh-CN" altLang="en-US" sz="1600" b="1" dirty="0">
                <a:solidFill>
                  <a:schemeClr val="bg1"/>
                </a:solidFill>
              </a:rPr>
              <a:t>日，上海</a:t>
            </a:r>
          </a:p>
        </p:txBody>
      </p:sp>
    </p:spTree>
    <p:extLst>
      <p:ext uri="{BB962C8B-B14F-4D97-AF65-F5344CB8AC3E}">
        <p14:creationId xmlns:p14="http://schemas.microsoft.com/office/powerpoint/2010/main" val="1757839178"/>
      </p:ext>
    </p:extLst>
  </p:cSld>
  <p:clrMapOvr>
    <a:masterClrMapping/>
  </p:clrMapOvr>
  <p:transition spd="med" advTm="594">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sz="2000" dirty="0"/>
              <a:t>我们针对这一问题</a:t>
            </a:r>
            <a:r>
              <a:rPr lang="zh-CN" altLang="en-US" dirty="0"/>
              <a:t>进行</a:t>
            </a:r>
            <a:r>
              <a:rPr lang="zh-CN" altLang="en-US" sz="2000" dirty="0"/>
              <a:t>了简单的优化，如下算法加粗部分。</a:t>
            </a:r>
          </a:p>
        </p:txBody>
      </p:sp>
      <p:sp>
        <p:nvSpPr>
          <p:cNvPr id="3" name="标题 2"/>
          <p:cNvSpPr>
            <a:spLocks noGrp="1"/>
          </p:cNvSpPr>
          <p:nvPr>
            <p:ph type="title"/>
          </p:nvPr>
        </p:nvSpPr>
        <p:spPr/>
        <p:txBody>
          <a:bodyPr>
            <a:normAutofit/>
          </a:bodyPr>
          <a:lstStyle/>
          <a:p>
            <a:r>
              <a:rPr lang="zh-CN" altLang="en-US" dirty="0"/>
              <a:t>快递员问题</a:t>
            </a:r>
            <a:r>
              <a:rPr lang="en-US" altLang="zh-CN" dirty="0"/>
              <a:t>-</a:t>
            </a:r>
            <a:r>
              <a:rPr lang="zh-CN" altLang="en-US" dirty="0"/>
              <a:t>解法优化</a:t>
            </a:r>
          </a:p>
        </p:txBody>
      </p:sp>
      <p:pic>
        <p:nvPicPr>
          <p:cNvPr id="26" name="图片 25" descr="文本, 电子邮件&#10;&#10;描述已自动生成">
            <a:extLst>
              <a:ext uri="{FF2B5EF4-FFF2-40B4-BE49-F238E27FC236}">
                <a16:creationId xmlns:a16="http://schemas.microsoft.com/office/drawing/2014/main" id="{33948C59-44D3-E042-9F36-69BA34849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815" y="1305231"/>
            <a:ext cx="8314369" cy="5363583"/>
          </a:xfrm>
          <a:prstGeom prst="rect">
            <a:avLst/>
          </a:prstGeom>
        </p:spPr>
      </p:pic>
      <p:sp>
        <p:nvSpPr>
          <p:cNvPr id="27" name="椭圆 26">
            <a:extLst>
              <a:ext uri="{FF2B5EF4-FFF2-40B4-BE49-F238E27FC236}">
                <a16:creationId xmlns:a16="http://schemas.microsoft.com/office/drawing/2014/main" id="{43C8BECD-F7BD-1944-96C4-EC64CCB2B8D5}"/>
              </a:ext>
            </a:extLst>
          </p:cNvPr>
          <p:cNvSpPr/>
          <p:nvPr/>
        </p:nvSpPr>
        <p:spPr>
          <a:xfrm>
            <a:off x="9474597" y="4320503"/>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A</a:t>
            </a:r>
            <a:endParaRPr kumimoji="1" lang="zh-CN" altLang="en-US" dirty="0"/>
          </a:p>
        </p:txBody>
      </p:sp>
      <p:sp>
        <p:nvSpPr>
          <p:cNvPr id="28" name="椭圆 27">
            <a:extLst>
              <a:ext uri="{FF2B5EF4-FFF2-40B4-BE49-F238E27FC236}">
                <a16:creationId xmlns:a16="http://schemas.microsoft.com/office/drawing/2014/main" id="{DA53F440-CEEA-2A4E-A893-71B947E37DD2}"/>
              </a:ext>
            </a:extLst>
          </p:cNvPr>
          <p:cNvSpPr/>
          <p:nvPr/>
        </p:nvSpPr>
        <p:spPr>
          <a:xfrm>
            <a:off x="10672953" y="4320503"/>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B</a:t>
            </a:r>
            <a:endParaRPr kumimoji="1" lang="zh-CN" altLang="en-US" dirty="0"/>
          </a:p>
        </p:txBody>
      </p:sp>
      <p:sp>
        <p:nvSpPr>
          <p:cNvPr id="29" name="椭圆 28">
            <a:extLst>
              <a:ext uri="{FF2B5EF4-FFF2-40B4-BE49-F238E27FC236}">
                <a16:creationId xmlns:a16="http://schemas.microsoft.com/office/drawing/2014/main" id="{37874FEA-C4B2-0541-9B1F-20691C494CD0}"/>
              </a:ext>
            </a:extLst>
          </p:cNvPr>
          <p:cNvSpPr/>
          <p:nvPr/>
        </p:nvSpPr>
        <p:spPr>
          <a:xfrm>
            <a:off x="10672953" y="5450592"/>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C</a:t>
            </a:r>
            <a:endParaRPr kumimoji="1" lang="zh-CN" altLang="en-US" dirty="0"/>
          </a:p>
        </p:txBody>
      </p:sp>
      <p:sp>
        <p:nvSpPr>
          <p:cNvPr id="30" name="椭圆 29">
            <a:extLst>
              <a:ext uri="{FF2B5EF4-FFF2-40B4-BE49-F238E27FC236}">
                <a16:creationId xmlns:a16="http://schemas.microsoft.com/office/drawing/2014/main" id="{804EC551-C9DA-A74E-85D1-6443F2B3DCE1}"/>
              </a:ext>
            </a:extLst>
          </p:cNvPr>
          <p:cNvSpPr/>
          <p:nvPr/>
        </p:nvSpPr>
        <p:spPr>
          <a:xfrm>
            <a:off x="9474597" y="5450592"/>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a:t>
            </a:r>
            <a:endParaRPr kumimoji="1" lang="zh-CN" altLang="en-US" dirty="0"/>
          </a:p>
        </p:txBody>
      </p:sp>
      <p:cxnSp>
        <p:nvCxnSpPr>
          <p:cNvPr id="31" name="直线箭头连接符 30">
            <a:extLst>
              <a:ext uri="{FF2B5EF4-FFF2-40B4-BE49-F238E27FC236}">
                <a16:creationId xmlns:a16="http://schemas.microsoft.com/office/drawing/2014/main" id="{6CD24269-3E27-4D4C-AEAC-908B90556217}"/>
              </a:ext>
            </a:extLst>
          </p:cNvPr>
          <p:cNvCxnSpPr>
            <a:cxnSpLocks/>
            <a:stCxn id="27" idx="6"/>
            <a:endCxn id="28" idx="2"/>
          </p:cNvCxnSpPr>
          <p:nvPr/>
        </p:nvCxnSpPr>
        <p:spPr>
          <a:xfrm>
            <a:off x="9846072" y="4513385"/>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F2641782-24FE-8242-B570-38B170B00FC6}"/>
              </a:ext>
            </a:extLst>
          </p:cNvPr>
          <p:cNvCxnSpPr>
            <a:cxnSpLocks/>
            <a:stCxn id="28" idx="4"/>
            <a:endCxn id="29" idx="0"/>
          </p:cNvCxnSpPr>
          <p:nvPr/>
        </p:nvCxnSpPr>
        <p:spPr>
          <a:xfrm>
            <a:off x="10858691" y="4706266"/>
            <a:ext cx="0" cy="7443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B07DCE17-348A-4B43-9C2C-552E246A29E5}"/>
              </a:ext>
            </a:extLst>
          </p:cNvPr>
          <p:cNvCxnSpPr>
            <a:cxnSpLocks/>
            <a:stCxn id="29" idx="2"/>
            <a:endCxn id="30" idx="6"/>
          </p:cNvCxnSpPr>
          <p:nvPr/>
        </p:nvCxnSpPr>
        <p:spPr>
          <a:xfrm flipH="1">
            <a:off x="9846072" y="5643474"/>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1568879"/>
      </p:ext>
    </p:extLst>
  </p:cSld>
  <p:clrMapOvr>
    <a:masterClrMapping/>
  </p:clrMapOvr>
  <p:transition spd="med" advTm="17">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sz="2000" dirty="0"/>
              <a:t>优化后的结果如下图所示，可以看到提升是显著的。</a:t>
            </a:r>
          </a:p>
        </p:txBody>
      </p:sp>
      <p:sp>
        <p:nvSpPr>
          <p:cNvPr id="3" name="标题 2"/>
          <p:cNvSpPr>
            <a:spLocks noGrp="1"/>
          </p:cNvSpPr>
          <p:nvPr>
            <p:ph type="title"/>
          </p:nvPr>
        </p:nvSpPr>
        <p:spPr/>
        <p:txBody>
          <a:bodyPr>
            <a:normAutofit/>
          </a:bodyPr>
          <a:lstStyle/>
          <a:p>
            <a:r>
              <a:rPr lang="zh-CN" altLang="en-US" dirty="0"/>
              <a:t>快递员问题</a:t>
            </a:r>
            <a:r>
              <a:rPr lang="en-US" altLang="zh-CN" dirty="0"/>
              <a:t>-</a:t>
            </a:r>
            <a:r>
              <a:rPr lang="zh-CN" altLang="en-US" dirty="0"/>
              <a:t>解法优化</a:t>
            </a:r>
          </a:p>
        </p:txBody>
      </p:sp>
      <p:pic>
        <p:nvPicPr>
          <p:cNvPr id="5" name="图片 4">
            <a:extLst>
              <a:ext uri="{FF2B5EF4-FFF2-40B4-BE49-F238E27FC236}">
                <a16:creationId xmlns:a16="http://schemas.microsoft.com/office/drawing/2014/main" id="{6E472DC5-6D77-5844-8CDE-ED547F9D3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880" y="1281142"/>
            <a:ext cx="8064239" cy="5387672"/>
          </a:xfrm>
          <a:prstGeom prst="rect">
            <a:avLst/>
          </a:prstGeom>
        </p:spPr>
      </p:pic>
    </p:spTree>
    <p:extLst>
      <p:ext uri="{BB962C8B-B14F-4D97-AF65-F5344CB8AC3E}">
        <p14:creationId xmlns:p14="http://schemas.microsoft.com/office/powerpoint/2010/main" val="3935029752"/>
      </p:ext>
    </p:extLst>
  </p:cSld>
  <p:clrMapOvr>
    <a:masterClrMapping/>
  </p:clrMapOvr>
  <p:transition spd="med" advTm="2">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dirty="0"/>
              <a:t>在之前的方法中，我们都没有考虑到当前所要解决的问题是一个配送任务，而对于人类而言，如果打算配送，肯定会分区块地进行配送，而不是对全区域进行随机探索配送。分块配送策略有如下几个优势：</a:t>
            </a:r>
            <a:endParaRPr lang="en-US" altLang="zh-CN" dirty="0"/>
          </a:p>
          <a:p>
            <a:endParaRPr lang="en-US" altLang="zh-CN" dirty="0"/>
          </a:p>
          <a:p>
            <a:pPr lvl="1"/>
            <a:r>
              <a:rPr lang="zh-CN" altLang="en-US" dirty="0"/>
              <a:t>可以极大地降低搜索的空间大小，提升算法效率。</a:t>
            </a:r>
            <a:endParaRPr lang="en-US" altLang="zh-CN" dirty="0"/>
          </a:p>
          <a:p>
            <a:pPr lvl="1"/>
            <a:r>
              <a:rPr lang="zh-CN" altLang="en-US" dirty="0"/>
              <a:t>策略更符合人的直觉，而不是进行非直觉的随机搜索。</a:t>
            </a:r>
          </a:p>
          <a:p>
            <a:endParaRPr lang="en-US" altLang="zh-CN" dirty="0"/>
          </a:p>
          <a:p>
            <a:r>
              <a:rPr lang="zh-CN" altLang="en-US" dirty="0"/>
              <a:t>为了进行“分区域配送”，首先需要解决的就是区域划分问题，在这个问题上，我们有两个方案可以选择：根据当前拿到的图进行手动划分，或者提出一个自适应的算法，进而更具有普适性地解决这个问题。经过调研，我们最终选择使用经典的图社团划分算法 </a:t>
            </a:r>
            <a:r>
              <a:rPr lang="fr-FR" altLang="zh-CN" dirty="0"/>
              <a:t>Louvain </a:t>
            </a:r>
            <a:r>
              <a:rPr lang="zh-CN" altLang="en-US" dirty="0"/>
              <a:t>算法来进行图的分割。接下来先对 </a:t>
            </a:r>
            <a:r>
              <a:rPr lang="fr-FR" altLang="zh-CN" dirty="0"/>
              <a:t>Louvain </a:t>
            </a:r>
            <a:r>
              <a:rPr lang="zh-CN" altLang="en-US" dirty="0"/>
              <a:t>算法做简单的介绍。</a:t>
            </a:r>
          </a:p>
        </p:txBody>
      </p:sp>
      <p:sp>
        <p:nvSpPr>
          <p:cNvPr id="3" name="标题 2"/>
          <p:cNvSpPr>
            <a:spLocks noGrp="1"/>
          </p:cNvSpPr>
          <p:nvPr>
            <p:ph type="title"/>
          </p:nvPr>
        </p:nvSpPr>
        <p:spPr/>
        <p:txBody>
          <a:bodyPr>
            <a:normAutofit/>
          </a:bodyPr>
          <a:lstStyle/>
          <a:p>
            <a:r>
              <a:rPr lang="zh-CN" altLang="en-US" dirty="0"/>
              <a:t>结合实际问题的优化方法</a:t>
            </a:r>
            <a:r>
              <a:rPr lang="en-US" altLang="zh-CN" dirty="0"/>
              <a:t>——</a:t>
            </a:r>
            <a:r>
              <a:rPr lang="zh-CN" altLang="en-US" dirty="0"/>
              <a:t>自适应最短路径搜索算法</a:t>
            </a:r>
          </a:p>
        </p:txBody>
      </p:sp>
    </p:spTree>
    <p:extLst>
      <p:ext uri="{BB962C8B-B14F-4D97-AF65-F5344CB8AC3E}">
        <p14:creationId xmlns:p14="http://schemas.microsoft.com/office/powerpoint/2010/main" val="3829006317"/>
      </p:ext>
    </p:extLst>
  </p:cSld>
  <p:clrMapOvr>
    <a:masterClrMapping/>
  </p:clrMapOvr>
  <p:transition spd="med" advTm="17">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gn="just"/>
            <a:r>
              <a:rPr lang="fr-FR" altLang="zh-CN" dirty="0"/>
              <a:t>Louvain </a:t>
            </a:r>
            <a:r>
              <a:rPr lang="zh-CN" altLang="en-US" dirty="0"/>
              <a:t>算法是一种基于图数据的社区发现算法，算法的优化目标为最大化整个数据的模块度，模块度的计算如下</a:t>
            </a:r>
            <a:r>
              <a:rPr lang="en-US" altLang="zh-CN" dirty="0"/>
              <a:t>:</a:t>
            </a:r>
          </a:p>
          <a:p>
            <a:pPr marL="0" indent="0" algn="just">
              <a:buNone/>
            </a:pPr>
            <a:endParaRPr lang="en-US" altLang="zh-CN" dirty="0"/>
          </a:p>
          <a:p>
            <a:pPr algn="just"/>
            <a:r>
              <a:rPr lang="zh-CN" altLang="en-US" dirty="0"/>
              <a:t>其中 </a:t>
            </a:r>
            <a:r>
              <a:rPr lang="fr-FR" altLang="zh-CN" dirty="0"/>
              <a:t>m </a:t>
            </a:r>
            <a:r>
              <a:rPr lang="zh-CN" altLang="en-US" dirty="0"/>
              <a:t>为图中边的总数量，</a:t>
            </a:r>
            <a:r>
              <a:rPr lang="fr-FR" altLang="zh-CN" dirty="0" err="1"/>
              <a:t>ki</a:t>
            </a:r>
            <a:r>
              <a:rPr lang="fr-FR" altLang="zh-CN" dirty="0"/>
              <a:t> </a:t>
            </a:r>
            <a:r>
              <a:rPr lang="zh-CN" altLang="en-US" dirty="0"/>
              <a:t>表示所有指向节点 </a:t>
            </a:r>
            <a:r>
              <a:rPr lang="fr-FR" altLang="zh-CN" dirty="0"/>
              <a:t>i </a:t>
            </a:r>
            <a:r>
              <a:rPr lang="zh-CN" altLang="en-US" dirty="0"/>
              <a:t>的连边权重之和，</a:t>
            </a:r>
            <a:r>
              <a:rPr lang="fr-FR" altLang="zh-CN" dirty="0" err="1"/>
              <a:t>kj</a:t>
            </a:r>
            <a:r>
              <a:rPr lang="fr-FR" altLang="zh-CN" dirty="0"/>
              <a:t> </a:t>
            </a:r>
            <a:r>
              <a:rPr lang="zh-CN" altLang="en-US" dirty="0"/>
              <a:t>同理。</a:t>
            </a:r>
            <a:r>
              <a:rPr lang="fr-FR" altLang="zh-CN" dirty="0" err="1"/>
              <a:t>Ai,j</a:t>
            </a:r>
            <a:r>
              <a:rPr lang="fr-FR" altLang="zh-CN" dirty="0"/>
              <a:t> </a:t>
            </a:r>
            <a:r>
              <a:rPr lang="zh-CN" altLang="en-US" dirty="0"/>
              <a:t>表示节点 </a:t>
            </a:r>
            <a:r>
              <a:rPr lang="fr-FR" altLang="zh-CN" dirty="0"/>
              <a:t>i</a:t>
            </a:r>
            <a:r>
              <a:rPr lang="zh-CN" altLang="fr-FR" dirty="0"/>
              <a:t>，</a:t>
            </a:r>
            <a:r>
              <a:rPr lang="fr-FR" altLang="zh-CN" dirty="0"/>
              <a:t>j </a:t>
            </a:r>
            <a:r>
              <a:rPr lang="zh-CN" altLang="en-US" dirty="0"/>
              <a:t>之间的连边权重。</a:t>
            </a:r>
            <a:r>
              <a:rPr lang="zh-CN" altLang="en-US" b="1" dirty="0"/>
              <a:t>模块度这一指标通常用于衡量当前对于一个图的社团划分是否合理，社团划分越合理，模块度越高。 </a:t>
            </a:r>
            <a:r>
              <a:rPr lang="zh-CN" altLang="en-US" dirty="0"/>
              <a:t>从直觉上来说，一个社团内部的节点应该具有更好的连通性，而这也符合我们对于“属于同一个配送区域”的直觉理解，因为连通性较好的区域理应被统一配送。在下图中给出了通过 </a:t>
            </a:r>
            <a:r>
              <a:rPr lang="fr-FR" altLang="zh-CN" dirty="0"/>
              <a:t>Louvain </a:t>
            </a:r>
            <a:r>
              <a:rPr lang="zh-CN" altLang="en-US" dirty="0"/>
              <a:t>算法进行社团划分的一个例子，可以看到，连通性更好的点集会被分到同一社区，而如果按照这样的社区划分进行配送，显然是非常符合人类直觉的。</a:t>
            </a:r>
          </a:p>
          <a:p>
            <a:endParaRPr lang="en-US" altLang="zh-CN" dirty="0"/>
          </a:p>
        </p:txBody>
      </p:sp>
      <p:sp>
        <p:nvSpPr>
          <p:cNvPr id="3" name="标题 2"/>
          <p:cNvSpPr>
            <a:spLocks noGrp="1"/>
          </p:cNvSpPr>
          <p:nvPr>
            <p:ph type="title"/>
          </p:nvPr>
        </p:nvSpPr>
        <p:spPr/>
        <p:txBody>
          <a:bodyPr>
            <a:normAutofit/>
          </a:bodyPr>
          <a:lstStyle/>
          <a:p>
            <a:r>
              <a:rPr lang="zh-CN" altLang="en-US" dirty="0"/>
              <a:t>结合实际问题的优化方法</a:t>
            </a:r>
            <a:r>
              <a:rPr lang="en-US" altLang="zh-CN" dirty="0"/>
              <a:t>——</a:t>
            </a:r>
            <a:r>
              <a:rPr lang="zh-CN" altLang="en-US" dirty="0"/>
              <a:t>自适应最短路径搜索算法</a:t>
            </a:r>
          </a:p>
        </p:txBody>
      </p:sp>
      <p:pic>
        <p:nvPicPr>
          <p:cNvPr id="5" name="图片 4">
            <a:extLst>
              <a:ext uri="{FF2B5EF4-FFF2-40B4-BE49-F238E27FC236}">
                <a16:creationId xmlns:a16="http://schemas.microsoft.com/office/drawing/2014/main" id="{8A4CA549-FD7E-714B-894C-47D3E89BE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624" y="1512654"/>
            <a:ext cx="5096751" cy="791957"/>
          </a:xfrm>
          <a:prstGeom prst="rect">
            <a:avLst/>
          </a:prstGeom>
        </p:spPr>
      </p:pic>
      <p:pic>
        <p:nvPicPr>
          <p:cNvPr id="7" name="图片 6">
            <a:extLst>
              <a:ext uri="{FF2B5EF4-FFF2-40B4-BE49-F238E27FC236}">
                <a16:creationId xmlns:a16="http://schemas.microsoft.com/office/drawing/2014/main" id="{360778FC-644D-B44E-8AC2-601204D8AA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293" y="4562797"/>
            <a:ext cx="2479783" cy="2106017"/>
          </a:xfrm>
          <a:prstGeom prst="rect">
            <a:avLst/>
          </a:prstGeom>
        </p:spPr>
      </p:pic>
    </p:spTree>
    <p:extLst>
      <p:ext uri="{BB962C8B-B14F-4D97-AF65-F5344CB8AC3E}">
        <p14:creationId xmlns:p14="http://schemas.microsoft.com/office/powerpoint/2010/main" val="476346768"/>
      </p:ext>
    </p:extLst>
  </p:cSld>
  <p:clrMapOvr>
    <a:masterClrMapping/>
  </p:clrMapOvr>
  <p:transition spd="med" advTm="2">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文本&#10;&#10;描述已自动生成">
            <a:extLst>
              <a:ext uri="{FF2B5EF4-FFF2-40B4-BE49-F238E27FC236}">
                <a16:creationId xmlns:a16="http://schemas.microsoft.com/office/drawing/2014/main" id="{718165D0-1698-734D-8C7A-7942A06C68DF}"/>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92129" y="865188"/>
            <a:ext cx="8950592" cy="5803900"/>
          </a:xfrm>
        </p:spPr>
      </p:pic>
      <p:sp>
        <p:nvSpPr>
          <p:cNvPr id="3" name="标题 2"/>
          <p:cNvSpPr>
            <a:spLocks noGrp="1"/>
          </p:cNvSpPr>
          <p:nvPr>
            <p:ph type="title"/>
          </p:nvPr>
        </p:nvSpPr>
        <p:spPr/>
        <p:txBody>
          <a:bodyPr>
            <a:normAutofit/>
          </a:bodyPr>
          <a:lstStyle/>
          <a:p>
            <a:r>
              <a:rPr lang="zh-CN" altLang="en-US" dirty="0"/>
              <a:t>结合实际问题的优化方法</a:t>
            </a:r>
            <a:r>
              <a:rPr lang="en-US" altLang="zh-CN" dirty="0"/>
              <a:t>——</a:t>
            </a:r>
            <a:r>
              <a:rPr lang="zh-CN" altLang="en-US" dirty="0"/>
              <a:t>自适应最短路径搜索算法</a:t>
            </a:r>
          </a:p>
        </p:txBody>
      </p:sp>
    </p:spTree>
    <p:extLst>
      <p:ext uri="{BB962C8B-B14F-4D97-AF65-F5344CB8AC3E}">
        <p14:creationId xmlns:p14="http://schemas.microsoft.com/office/powerpoint/2010/main" val="2019645862"/>
      </p:ext>
    </p:extLst>
  </p:cSld>
  <p:clrMapOvr>
    <a:masterClrMapping/>
  </p:clrMapOvr>
  <p:transition spd="med" advTm="17">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结合实际问题的优化方法</a:t>
            </a:r>
            <a:r>
              <a:rPr lang="en-US" altLang="zh-CN" dirty="0"/>
              <a:t>——</a:t>
            </a:r>
            <a:r>
              <a:rPr lang="zh-CN" altLang="en-US" dirty="0"/>
              <a:t>自适应最短路径搜索算法</a:t>
            </a:r>
          </a:p>
        </p:txBody>
      </p:sp>
      <p:sp>
        <p:nvSpPr>
          <p:cNvPr id="4" name="内容占位符 3">
            <a:extLst>
              <a:ext uri="{FF2B5EF4-FFF2-40B4-BE49-F238E27FC236}">
                <a16:creationId xmlns:a16="http://schemas.microsoft.com/office/drawing/2014/main" id="{55FA05B3-A805-C44C-ABB0-CCE4426E26DD}"/>
              </a:ext>
            </a:extLst>
          </p:cNvPr>
          <p:cNvSpPr>
            <a:spLocks noGrp="1"/>
          </p:cNvSpPr>
          <p:nvPr>
            <p:ph sz="quarter" idx="10"/>
          </p:nvPr>
        </p:nvSpPr>
        <p:spPr/>
        <p:txBody>
          <a:bodyPr/>
          <a:lstStyle/>
          <a:p>
            <a:r>
              <a:rPr lang="zh-CN" altLang="en-US" dirty="0"/>
              <a:t>分别对 </a:t>
            </a:r>
            <a:r>
              <a:rPr lang="en-US" altLang="zh-CN" dirty="0"/>
              <a:t>Louvain</a:t>
            </a:r>
            <a:r>
              <a:rPr lang="zh-CN" altLang="en-US" dirty="0"/>
              <a:t> 算法进行有权、无权（相当于每个边权都为</a:t>
            </a:r>
            <a:r>
              <a:rPr lang="en-US" altLang="zh-CN" dirty="0"/>
              <a:t>1</a:t>
            </a:r>
            <a:r>
              <a:rPr lang="zh-CN" altLang="en-US" dirty="0"/>
              <a:t>，只关心每个节点的度）</a:t>
            </a:r>
          </a:p>
        </p:txBody>
      </p:sp>
      <p:pic>
        <p:nvPicPr>
          <p:cNvPr id="7" name="图片 6" descr="图表, 直方图&#10;&#10;描述已自动生成">
            <a:extLst>
              <a:ext uri="{FF2B5EF4-FFF2-40B4-BE49-F238E27FC236}">
                <a16:creationId xmlns:a16="http://schemas.microsoft.com/office/drawing/2014/main" id="{B645E578-4417-9940-B2A5-6215E986E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200" y="1433405"/>
            <a:ext cx="7836333" cy="5235409"/>
          </a:xfrm>
          <a:prstGeom prst="rect">
            <a:avLst/>
          </a:prstGeom>
        </p:spPr>
      </p:pic>
    </p:spTree>
    <p:extLst>
      <p:ext uri="{BB962C8B-B14F-4D97-AF65-F5344CB8AC3E}">
        <p14:creationId xmlns:p14="http://schemas.microsoft.com/office/powerpoint/2010/main" val="3081008555"/>
      </p:ext>
    </p:extLst>
  </p:cSld>
  <p:clrMapOvr>
    <a:masterClrMapping/>
  </p:clrMapOvr>
  <p:transition spd="med" advTm="1">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结合实际问题的优化方法</a:t>
            </a:r>
            <a:r>
              <a:rPr lang="en-US" altLang="zh-CN" dirty="0"/>
              <a:t>——</a:t>
            </a:r>
            <a:r>
              <a:rPr lang="zh-CN" altLang="en-US" dirty="0"/>
              <a:t>自适应最短路径搜索算法</a:t>
            </a:r>
          </a:p>
        </p:txBody>
      </p:sp>
      <p:sp>
        <p:nvSpPr>
          <p:cNvPr id="4" name="内容占位符 3">
            <a:extLst>
              <a:ext uri="{FF2B5EF4-FFF2-40B4-BE49-F238E27FC236}">
                <a16:creationId xmlns:a16="http://schemas.microsoft.com/office/drawing/2014/main" id="{55FA05B3-A805-C44C-ABB0-CCE4426E26DD}"/>
              </a:ext>
            </a:extLst>
          </p:cNvPr>
          <p:cNvSpPr>
            <a:spLocks noGrp="1"/>
          </p:cNvSpPr>
          <p:nvPr>
            <p:ph sz="quarter" idx="10"/>
          </p:nvPr>
        </p:nvSpPr>
        <p:spPr/>
        <p:txBody>
          <a:bodyPr/>
          <a:lstStyle/>
          <a:p>
            <a:r>
              <a:rPr lang="zh-CN" altLang="en-US" dirty="0"/>
              <a:t>在算法的优势方面</a:t>
            </a:r>
            <a:endParaRPr lang="en-US" altLang="zh-CN" dirty="0"/>
          </a:p>
          <a:p>
            <a:pPr lvl="1"/>
            <a:r>
              <a:rPr lang="zh-CN" altLang="en-US" b="1" dirty="0"/>
              <a:t>复杂度相较传统算法大幅降低</a:t>
            </a:r>
            <a:r>
              <a:rPr lang="zh-CN" altLang="en-US" dirty="0"/>
              <a:t>：算法所需要探索的复杂度相较传统算法大幅降低。该方法指数级地降低了算法的复杂度，使得算法需要探索的状态数量大幅度下降。</a:t>
            </a:r>
            <a:endParaRPr lang="en-US" altLang="zh-CN" dirty="0"/>
          </a:p>
          <a:p>
            <a:pPr lvl="1"/>
            <a:r>
              <a:rPr lang="fr-FR" altLang="zh-CN" b="1" dirty="0" err="1"/>
              <a:t>loss</a:t>
            </a:r>
            <a:r>
              <a:rPr lang="fr-FR" altLang="zh-CN" b="1" dirty="0"/>
              <a:t> </a:t>
            </a:r>
            <a:r>
              <a:rPr lang="zh-CN" altLang="en-US" b="1" dirty="0"/>
              <a:t>始终较低</a:t>
            </a:r>
            <a:r>
              <a:rPr lang="zh-CN" altLang="en-US" dirty="0"/>
              <a:t>：在搜索过程中可以始终保持较低的 </a:t>
            </a:r>
            <a:r>
              <a:rPr lang="fr-FR" altLang="zh-CN" dirty="0" err="1"/>
              <a:t>loss</a:t>
            </a:r>
            <a:r>
              <a:rPr lang="zh-CN" altLang="en-US" dirty="0"/>
              <a:t>，如果对解的最优性要求不高，甚至较少的探索即可得到期望的结果。</a:t>
            </a:r>
            <a:endParaRPr lang="en-US" altLang="zh-CN" dirty="0"/>
          </a:p>
          <a:p>
            <a:pPr lvl="1"/>
            <a:r>
              <a:rPr lang="zh-CN" altLang="en-US" b="1" dirty="0"/>
              <a:t>自适应性</a:t>
            </a:r>
            <a:r>
              <a:rPr lang="zh-CN" altLang="en-US" dirty="0"/>
              <a:t>：自适应性保证了算法并不只针对某种特殊的环境，而是可以任意地移植到任何类似的环境中， 在保证了较好的性能的同时提供了更好的泛化性。</a:t>
            </a:r>
          </a:p>
          <a:p>
            <a:r>
              <a:rPr lang="zh-CN" altLang="en-US" dirty="0"/>
              <a:t>而我们当前的算法也存在一定的问题</a:t>
            </a:r>
            <a:endParaRPr lang="en-US" altLang="zh-CN" dirty="0"/>
          </a:p>
          <a:p>
            <a:pPr lvl="1"/>
            <a:r>
              <a:rPr lang="zh-CN" altLang="en-US" b="1" dirty="0"/>
              <a:t>算法所测试的环境较少</a:t>
            </a:r>
            <a:r>
              <a:rPr lang="zh-CN" altLang="en-US" dirty="0"/>
              <a:t>：现在我们只是在作业题目给定的环境中进行了算法的测试，而对于一些极端情 况</a:t>
            </a:r>
            <a:r>
              <a:rPr lang="en-US" altLang="zh-CN" dirty="0"/>
              <a:t>——</a:t>
            </a:r>
            <a:r>
              <a:rPr lang="zh-CN" altLang="en-US" dirty="0"/>
              <a:t>图是全连接、或本身连通性较差的情况，我们没有充分地测试，所以对于算法是否可以稳定地产出更好的结果还存在疑问，这也可以作为之后尝试的方向。</a:t>
            </a:r>
            <a:endParaRPr lang="en-US" altLang="zh-CN" dirty="0"/>
          </a:p>
          <a:p>
            <a:pPr lvl="1"/>
            <a:r>
              <a:rPr lang="zh-CN" altLang="en-US" b="1" dirty="0"/>
              <a:t>社团划分算法可以进一步优化</a:t>
            </a:r>
            <a:r>
              <a:rPr lang="zh-CN" altLang="en-US" dirty="0"/>
              <a:t>：现在所使用的 </a:t>
            </a:r>
            <a:r>
              <a:rPr lang="fr-FR" altLang="zh-CN" dirty="0"/>
              <a:t>Louvain </a:t>
            </a:r>
            <a:r>
              <a:rPr lang="zh-CN" altLang="en-US" dirty="0"/>
              <a:t>算法兼顾高效与易实现，但作为一个已经存在了 </a:t>
            </a:r>
            <a:r>
              <a:rPr lang="en-US" altLang="zh-CN" dirty="0"/>
              <a:t>12</a:t>
            </a:r>
            <a:r>
              <a:rPr lang="zh-CN" altLang="en-US" dirty="0"/>
              <a:t> 年的算法，它存在很多的优化空间，社团如何更好地自适应划分也是我们之后探索的方向。</a:t>
            </a:r>
          </a:p>
          <a:p>
            <a:endParaRPr lang="zh-CN" altLang="en-US" dirty="0"/>
          </a:p>
        </p:txBody>
      </p:sp>
    </p:spTree>
    <p:extLst>
      <p:ext uri="{BB962C8B-B14F-4D97-AF65-F5344CB8AC3E}">
        <p14:creationId xmlns:p14="http://schemas.microsoft.com/office/powerpoint/2010/main" val="3792476286"/>
      </p:ext>
    </p:extLst>
  </p:cSld>
  <p:clrMapOvr>
    <a:masterClrMapping/>
  </p:clrMapOvr>
  <p:transition spd="med" advTm="17">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801" y="100208"/>
            <a:ext cx="8632687" cy="472287"/>
          </a:xfrm>
        </p:spPr>
        <p:txBody>
          <a:bodyPr>
            <a:normAutofit/>
          </a:bodyPr>
          <a:lstStyle/>
          <a:p>
            <a:r>
              <a:rPr lang="zh-CN" altLang="en-US" sz="2400" dirty="0"/>
              <a:t>目录</a:t>
            </a:r>
          </a:p>
        </p:txBody>
      </p:sp>
      <p:grpSp>
        <p:nvGrpSpPr>
          <p:cNvPr id="23" name="组合 22"/>
          <p:cNvGrpSpPr/>
          <p:nvPr/>
        </p:nvGrpSpPr>
        <p:grpSpPr>
          <a:xfrm>
            <a:off x="2608786" y="1979414"/>
            <a:ext cx="843427" cy="443226"/>
            <a:chOff x="666810" y="2586037"/>
            <a:chExt cx="468000" cy="245937"/>
          </a:xfrm>
        </p:grpSpPr>
        <p:sp>
          <p:nvSpPr>
            <p:cNvPr id="2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25" name="文本框 2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6" name="直接连接符 25"/>
          <p:cNvCxnSpPr>
            <a:stCxn id="24" idx="6"/>
          </p:cNvCxnSpPr>
          <p:nvPr/>
        </p:nvCxnSpPr>
        <p:spPr>
          <a:xfrm>
            <a:off x="3301284" y="238707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608786" y="2899387"/>
            <a:ext cx="843427" cy="443226"/>
            <a:chOff x="666810" y="2586037"/>
            <a:chExt cx="468000" cy="245937"/>
          </a:xfrm>
        </p:grpSpPr>
        <p:sp>
          <p:nvSpPr>
            <p:cNvPr id="29"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004098"/>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30" name="文本框 29"/>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p:cNvCxnSpPr>
            <a:stCxn id="29" idx="6"/>
          </p:cNvCxnSpPr>
          <p:nvPr/>
        </p:nvCxnSpPr>
        <p:spPr>
          <a:xfrm>
            <a:off x="3301284" y="330705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608786" y="3819360"/>
            <a:ext cx="843427" cy="443226"/>
            <a:chOff x="666810" y="2586037"/>
            <a:chExt cx="468000" cy="245937"/>
          </a:xfrm>
        </p:grpSpPr>
        <p:sp>
          <p:nvSpPr>
            <p:cNvPr id="3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5" name="文本框 3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6" name="直接连接符 35"/>
          <p:cNvCxnSpPr>
            <a:stCxn id="34" idx="6"/>
          </p:cNvCxnSpPr>
          <p:nvPr/>
        </p:nvCxnSpPr>
        <p:spPr>
          <a:xfrm>
            <a:off x="3301284" y="422702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682324" y="2863044"/>
            <a:ext cx="4387392" cy="461665"/>
          </a:xfrm>
          <a:prstGeom prst="rect">
            <a:avLst/>
          </a:prstGeom>
          <a:noFill/>
        </p:spPr>
        <p:txBody>
          <a:bodyPr wrap="square" rtlCol="0">
            <a:spAutoFit/>
          </a:bodyPr>
          <a:lstStyle/>
          <a:p>
            <a:pPr>
              <a:spcBef>
                <a:spcPct val="35000"/>
              </a:spcBef>
            </a:pPr>
            <a:r>
              <a:rPr lang="zh-CN" altLang="en-US" sz="2400" dirty="0">
                <a:cs typeface="Arial" charset="0"/>
              </a:rPr>
              <a:t>最大流问题</a:t>
            </a:r>
          </a:p>
        </p:txBody>
      </p:sp>
      <p:sp>
        <p:nvSpPr>
          <p:cNvPr id="48" name="文本框 47"/>
          <p:cNvSpPr txBox="1"/>
          <p:nvPr/>
        </p:nvSpPr>
        <p:spPr>
          <a:xfrm>
            <a:off x="3682324" y="3762308"/>
            <a:ext cx="4387392" cy="461665"/>
          </a:xfrm>
          <a:prstGeom prst="rect">
            <a:avLst/>
          </a:prstGeom>
          <a:noFill/>
        </p:spPr>
        <p:txBody>
          <a:bodyPr wrap="square" rtlCol="0">
            <a:spAutoFit/>
          </a:bodyPr>
          <a:lstStyle/>
          <a:p>
            <a:r>
              <a:rPr lang="zh-CN" altLang="en-US" sz="2400" dirty="0">
                <a:cs typeface="Arial" charset="0"/>
              </a:rPr>
              <a:t>传感器覆盖问题</a:t>
            </a:r>
          </a:p>
        </p:txBody>
      </p:sp>
      <p:sp>
        <p:nvSpPr>
          <p:cNvPr id="32" name="文本框 31">
            <a:extLst>
              <a:ext uri="{FF2B5EF4-FFF2-40B4-BE49-F238E27FC236}">
                <a16:creationId xmlns:a16="http://schemas.microsoft.com/office/drawing/2014/main" id="{2A1C6798-6EE5-C94B-9152-7E02B7F9815E}"/>
              </a:ext>
            </a:extLst>
          </p:cNvPr>
          <p:cNvSpPr txBox="1"/>
          <p:nvPr/>
        </p:nvSpPr>
        <p:spPr>
          <a:xfrm>
            <a:off x="3682324" y="1950598"/>
            <a:ext cx="4387392" cy="461665"/>
          </a:xfrm>
          <a:prstGeom prst="rect">
            <a:avLst/>
          </a:prstGeom>
          <a:noFill/>
        </p:spPr>
        <p:txBody>
          <a:bodyPr wrap="square" rtlCol="0">
            <a:spAutoFit/>
          </a:bodyPr>
          <a:lstStyle/>
          <a:p>
            <a:r>
              <a:rPr lang="zh-CN" altLang="en-US" sz="2400" dirty="0"/>
              <a:t>快递员问题</a:t>
            </a:r>
          </a:p>
        </p:txBody>
      </p:sp>
    </p:spTree>
    <p:extLst>
      <p:ext uri="{BB962C8B-B14F-4D97-AF65-F5344CB8AC3E}">
        <p14:creationId xmlns:p14="http://schemas.microsoft.com/office/powerpoint/2010/main" val="3102582690"/>
      </p:ext>
    </p:extLst>
  </p:cSld>
  <p:clrMapOvr>
    <a:masterClrMapping/>
  </p:clrMapOvr>
  <p:transition spd="med" advTm="2">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latin typeface="+mj-lt"/>
              </a:rPr>
              <a:t>问题描述：</a:t>
            </a:r>
            <a:endParaRPr lang="en-US" altLang="zh-CN" dirty="0">
              <a:latin typeface="+mj-lt"/>
            </a:endParaRPr>
          </a:p>
          <a:p>
            <a:pPr lvl="1"/>
            <a:r>
              <a:rPr lang="zh-CN" altLang="en-US" dirty="0">
                <a:latin typeface="+mj-lt"/>
              </a:rPr>
              <a:t>所示的交通网络，有</a:t>
            </a:r>
            <a:r>
              <a:rPr lang="en-US" altLang="zh-CN" dirty="0">
                <a:latin typeface="+mj-lt"/>
              </a:rPr>
              <a:t>1</a:t>
            </a:r>
            <a:r>
              <a:rPr lang="zh-CN" altLang="en-US" dirty="0">
                <a:latin typeface="+mj-lt"/>
              </a:rPr>
              <a:t>到</a:t>
            </a:r>
            <a:r>
              <a:rPr lang="en-US" altLang="zh-CN" dirty="0">
                <a:latin typeface="+mj-lt"/>
              </a:rPr>
              <a:t>6</a:t>
            </a:r>
            <a:r>
              <a:rPr lang="zh-CN" altLang="en-US" dirty="0">
                <a:latin typeface="+mj-lt"/>
              </a:rPr>
              <a:t>共</a:t>
            </a:r>
            <a:r>
              <a:rPr lang="en-US" altLang="zh-CN" dirty="0">
                <a:latin typeface="+mj-lt"/>
              </a:rPr>
              <a:t>6</a:t>
            </a:r>
            <a:r>
              <a:rPr lang="zh-CN" altLang="en-US" dirty="0">
                <a:latin typeface="+mj-lt"/>
              </a:rPr>
              <a:t>个结点，两个结点间的数字代表它们之间的最大运输能力，求结点</a:t>
            </a:r>
            <a:r>
              <a:rPr lang="en-US" altLang="zh-CN" dirty="0">
                <a:latin typeface="+mj-lt"/>
              </a:rPr>
              <a:t>1</a:t>
            </a:r>
            <a:r>
              <a:rPr lang="zh-CN" altLang="en-US" dirty="0">
                <a:latin typeface="+mj-lt"/>
              </a:rPr>
              <a:t>到结点</a:t>
            </a:r>
            <a:r>
              <a:rPr lang="en-US" altLang="zh-CN" dirty="0">
                <a:latin typeface="+mj-lt"/>
              </a:rPr>
              <a:t>6</a:t>
            </a:r>
            <a:r>
              <a:rPr lang="zh-CN" altLang="en-US" dirty="0">
                <a:latin typeface="+mj-lt"/>
              </a:rPr>
              <a:t>的最大运输能力（流量）</a:t>
            </a:r>
            <a:endParaRPr lang="en-US" altLang="zh-CN" dirty="0">
              <a:latin typeface="+mj-lt"/>
            </a:endParaRPr>
          </a:p>
          <a:p>
            <a:endParaRPr lang="en-US" altLang="zh-CN" dirty="0">
              <a:latin typeface="+mj-lt"/>
            </a:endParaRPr>
          </a:p>
          <a:p>
            <a:endParaRPr lang="en-US" altLang="zh-CN" dirty="0">
              <a:latin typeface="+mj-lt"/>
            </a:endParaRPr>
          </a:p>
          <a:p>
            <a:r>
              <a:rPr lang="zh-CN" altLang="en-US" dirty="0">
                <a:latin typeface="+mj-lt"/>
              </a:rPr>
              <a:t>在本章节中，我们调研了已有的算法，表 </a:t>
            </a:r>
            <a:r>
              <a:rPr lang="en-US" altLang="zh-CN" dirty="0">
                <a:latin typeface="+mj-lt"/>
              </a:rPr>
              <a:t>1</a:t>
            </a:r>
            <a:r>
              <a:rPr lang="zh-CN" altLang="en-US" dirty="0">
                <a:latin typeface="+mj-lt"/>
              </a:rPr>
              <a:t>展示了我们的调研结果。我们对其中的</a:t>
            </a:r>
            <a:r>
              <a:rPr lang="en-US" altLang="zh-CN" dirty="0">
                <a:latin typeface="+mj-lt"/>
              </a:rPr>
              <a:t>Edmonds–Karp</a:t>
            </a:r>
            <a:r>
              <a:rPr lang="zh-CN" altLang="en-US" dirty="0">
                <a:latin typeface="+mj-lt"/>
              </a:rPr>
              <a:t>算法，</a:t>
            </a:r>
            <a:r>
              <a:rPr lang="en-US" altLang="zh-CN" dirty="0" err="1">
                <a:latin typeface="+mj-lt"/>
              </a:rPr>
              <a:t>Dinic</a:t>
            </a:r>
            <a:r>
              <a:rPr lang="zh-CN" altLang="en-US" dirty="0">
                <a:latin typeface="+mj-lt"/>
              </a:rPr>
              <a:t>算法，</a:t>
            </a:r>
            <a:r>
              <a:rPr lang="en-US" altLang="zh-CN" dirty="0">
                <a:latin typeface="+mj-lt"/>
              </a:rPr>
              <a:t>push-relabel maximum flow</a:t>
            </a:r>
            <a:r>
              <a:rPr lang="zh-CN" altLang="en-US" dirty="0">
                <a:latin typeface="+mj-lt"/>
              </a:rPr>
              <a:t>算法做了尝试，实验将在下文依次展开。</a:t>
            </a:r>
            <a:endParaRPr lang="en-US" altLang="zh-CN" dirty="0">
              <a:latin typeface="+mj-lt"/>
            </a:endParaRPr>
          </a:p>
        </p:txBody>
      </p:sp>
      <p:sp>
        <p:nvSpPr>
          <p:cNvPr id="3" name="标题 2"/>
          <p:cNvSpPr>
            <a:spLocks noGrp="1"/>
          </p:cNvSpPr>
          <p:nvPr>
            <p:ph type="title"/>
          </p:nvPr>
        </p:nvSpPr>
        <p:spPr/>
        <p:txBody>
          <a:bodyPr/>
          <a:lstStyle/>
          <a:p>
            <a:r>
              <a:rPr lang="zh-CN" altLang="en-US" dirty="0"/>
              <a:t>最大流问题</a:t>
            </a:r>
          </a:p>
        </p:txBody>
      </p:sp>
      <p:sp>
        <p:nvSpPr>
          <p:cNvPr id="5" name="文本框 4">
            <a:extLst>
              <a:ext uri="{FF2B5EF4-FFF2-40B4-BE49-F238E27FC236}">
                <a16:creationId xmlns:a16="http://schemas.microsoft.com/office/drawing/2014/main" id="{A76A46A9-31CB-4C17-BA4C-7C661A2689BD}"/>
              </a:ext>
            </a:extLst>
          </p:cNvPr>
          <p:cNvSpPr txBox="1"/>
          <p:nvPr/>
        </p:nvSpPr>
        <p:spPr>
          <a:xfrm>
            <a:off x="370415" y="6334222"/>
            <a:ext cx="7096815" cy="307777"/>
          </a:xfrm>
          <a:prstGeom prst="rect">
            <a:avLst/>
          </a:prstGeom>
          <a:noFill/>
        </p:spPr>
        <p:txBody>
          <a:bodyPr wrap="none" rtlCol="0">
            <a:spAutoFit/>
          </a:bodyPr>
          <a:lstStyle/>
          <a:p>
            <a:r>
              <a:rPr lang="zh-CN" altLang="en-US" sz="1400" dirty="0"/>
              <a:t>参考资料：“</a:t>
            </a:r>
            <a:r>
              <a:rPr lang="en-US" altLang="zh-CN" sz="1400" dirty="0"/>
              <a:t>Maximum flow problem</a:t>
            </a:r>
            <a:r>
              <a:rPr lang="zh-CN" altLang="en-US" sz="1400" dirty="0"/>
              <a:t>”</a:t>
            </a:r>
            <a:r>
              <a:rPr lang="en-US" altLang="zh-CN" sz="1400" dirty="0"/>
              <a:t>, </a:t>
            </a:r>
            <a:r>
              <a:rPr lang="en-US" altLang="zh-CN" sz="1400" dirty="0">
                <a:hlinkClick r:id="rId3">
                  <a:extLst>
                    <a:ext uri="{A12FA001-AC4F-418D-AE19-62706E023703}">
                      <ahyp:hlinkClr xmlns:ahyp="http://schemas.microsoft.com/office/drawing/2018/hyperlinkcolor" val="tx"/>
                    </a:ext>
                  </a:extLst>
                </a:hlinkClick>
              </a:rPr>
              <a:t>https://en.wikipedia.org/wiki/Maximum_flow_problem</a:t>
            </a:r>
            <a:endParaRPr lang="zh-CN" altLang="en-US" sz="1400" dirty="0"/>
          </a:p>
        </p:txBody>
      </p:sp>
      <p:pic>
        <p:nvPicPr>
          <p:cNvPr id="7" name="图片 6">
            <a:extLst>
              <a:ext uri="{FF2B5EF4-FFF2-40B4-BE49-F238E27FC236}">
                <a16:creationId xmlns:a16="http://schemas.microsoft.com/office/drawing/2014/main" id="{556C1673-9670-4288-8548-00D2BB79BCF1}"/>
              </a:ext>
            </a:extLst>
          </p:cNvPr>
          <p:cNvPicPr>
            <a:picLocks noChangeAspect="1"/>
          </p:cNvPicPr>
          <p:nvPr/>
        </p:nvPicPr>
        <p:blipFill>
          <a:blip r:embed="rId4"/>
          <a:stretch>
            <a:fillRect/>
          </a:stretch>
        </p:blipFill>
        <p:spPr>
          <a:xfrm>
            <a:off x="4125266" y="3976026"/>
            <a:ext cx="3941468" cy="2208512"/>
          </a:xfrm>
          <a:prstGeom prst="rect">
            <a:avLst/>
          </a:prstGeom>
        </p:spPr>
      </p:pic>
      <p:pic>
        <p:nvPicPr>
          <p:cNvPr id="6" name="图片 5">
            <a:extLst>
              <a:ext uri="{FF2B5EF4-FFF2-40B4-BE49-F238E27FC236}">
                <a16:creationId xmlns:a16="http://schemas.microsoft.com/office/drawing/2014/main" id="{31AC3940-5249-496A-93EB-AAAC87D253C5}"/>
              </a:ext>
            </a:extLst>
          </p:cNvPr>
          <p:cNvPicPr/>
          <p:nvPr/>
        </p:nvPicPr>
        <p:blipFill>
          <a:blip r:embed="rId5"/>
          <a:stretch>
            <a:fillRect/>
          </a:stretch>
        </p:blipFill>
        <p:spPr>
          <a:xfrm>
            <a:off x="4599933" y="1778725"/>
            <a:ext cx="2784475" cy="1308100"/>
          </a:xfrm>
          <a:prstGeom prst="rect">
            <a:avLst/>
          </a:prstGeom>
        </p:spPr>
      </p:pic>
    </p:spTree>
    <p:extLst>
      <p:ext uri="{BB962C8B-B14F-4D97-AF65-F5344CB8AC3E}">
        <p14:creationId xmlns:p14="http://schemas.microsoft.com/office/powerpoint/2010/main" val="3672064296"/>
      </p:ext>
    </p:extLst>
  </p:cSld>
  <p:clrMapOvr>
    <a:masterClrMapping/>
  </p:clrMapOvr>
  <p:transition spd="med" advTm="168">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sz="2000" dirty="0" err="1">
                <a:effectLst/>
                <a:latin typeface="等线" panose="02010600030101010101" pitchFamily="2" charset="-122"/>
                <a:cs typeface="Times New Roman" panose="02020603050405020304" pitchFamily="18" charset="0"/>
              </a:rPr>
              <a:t>Dinic</a:t>
            </a:r>
            <a:r>
              <a:rPr lang="en-US" altLang="zh-CN" sz="2000" dirty="0">
                <a:effectLst/>
                <a:latin typeface="等线" panose="02010600030101010101" pitchFamily="2" charset="-122"/>
                <a:cs typeface="Times New Roman" panose="02020603050405020304" pitchFamily="18" charset="0"/>
              </a:rPr>
              <a:t> </a:t>
            </a:r>
            <a:r>
              <a:rPr lang="zh-CN" altLang="zh-CN" sz="2000" dirty="0">
                <a:effectLst/>
                <a:ea typeface="等线" panose="02010600030101010101" pitchFamily="2" charset="-122"/>
                <a:cs typeface="Times New Roman" panose="02020603050405020304" pitchFamily="18" charset="0"/>
              </a:rPr>
              <a:t>算法在</a:t>
            </a:r>
            <a:r>
              <a:rPr lang="en-US" altLang="zh-CN" sz="2000" dirty="0">
                <a:effectLst/>
                <a:ea typeface="等线" panose="02010600030101010101" pitchFamily="2" charset="-122"/>
                <a:cs typeface="Times New Roman" panose="02020603050405020304" pitchFamily="18" charset="0"/>
              </a:rPr>
              <a:t>Edmonds-Karp</a:t>
            </a:r>
            <a:r>
              <a:rPr lang="zh-CN" altLang="zh-CN" sz="2000" dirty="0">
                <a:effectLst/>
                <a:ea typeface="等线" panose="02010600030101010101" pitchFamily="2" charset="-122"/>
                <a:cs typeface="Times New Roman" panose="02020603050405020304" pitchFamily="18" charset="0"/>
              </a:rPr>
              <a:t>算法的基础上进行了优化，其时间复杂度为</a:t>
            </a:r>
            <a:r>
              <a:rPr lang="en-US" altLang="zh-CN" sz="2000" dirty="0">
                <a:effectLst/>
                <a:ea typeface="等线" panose="02010600030101010101" pitchFamily="2" charset="-122"/>
                <a:cs typeface="Times New Roman" panose="02020603050405020304" pitchFamily="18" charset="0"/>
              </a:rPr>
              <a:t> O(V^2*</a:t>
            </a:r>
            <a:r>
              <a:rPr lang="en-US" altLang="zh-CN" sz="2000" dirty="0">
                <a:ea typeface="等线" panose="02010600030101010101" pitchFamily="2" charset="-122"/>
                <a:cs typeface="Times New Roman" panose="02020603050405020304" pitchFamily="18" charset="0"/>
              </a:rPr>
              <a:t>E</a:t>
            </a:r>
            <a:r>
              <a:rPr lang="en-US" altLang="zh-CN" sz="2000" dirty="0">
                <a:effectLst/>
                <a:ea typeface="等线" panose="02010600030101010101" pitchFamily="2" charset="-122"/>
                <a:cs typeface="Times New Roman" panose="02020603050405020304" pitchFamily="18" charset="0"/>
              </a:rPr>
              <a:t>)</a:t>
            </a:r>
            <a:r>
              <a:rPr lang="zh-CN" altLang="zh-CN" sz="2000" dirty="0">
                <a:effectLst/>
                <a:ea typeface="等线" panose="02010600030101010101" pitchFamily="2" charset="-122"/>
                <a:cs typeface="Times New Roman" panose="02020603050405020304" pitchFamily="18" charset="0"/>
              </a:rPr>
              <a:t>。</a:t>
            </a:r>
            <a:r>
              <a:rPr lang="en-US" altLang="zh-CN" sz="2000" dirty="0" err="1">
                <a:effectLst/>
                <a:ea typeface="等线" panose="02010600030101010101" pitchFamily="2" charset="-122"/>
                <a:cs typeface="Times New Roman" panose="02020603050405020304" pitchFamily="18" charset="0"/>
              </a:rPr>
              <a:t>Dinic</a:t>
            </a:r>
            <a:r>
              <a:rPr lang="en-US" altLang="zh-CN" sz="2000" dirty="0">
                <a:effectLst/>
                <a:ea typeface="等线" panose="02010600030101010101" pitchFamily="2" charset="-122"/>
                <a:cs typeface="Times New Roman" panose="02020603050405020304" pitchFamily="18" charset="0"/>
              </a:rPr>
              <a:t> </a:t>
            </a:r>
            <a:r>
              <a:rPr lang="zh-CN" altLang="zh-CN" sz="2000" dirty="0">
                <a:effectLst/>
                <a:ea typeface="等线" panose="02010600030101010101" pitchFamily="2" charset="-122"/>
                <a:cs typeface="Times New Roman" panose="02020603050405020304" pitchFamily="18" charset="0"/>
              </a:rPr>
              <a:t>在找增广路的时也是找最短增广路</a:t>
            </a:r>
            <a:r>
              <a:rPr lang="en-US" altLang="zh-CN" sz="2000" dirty="0">
                <a:effectLst/>
                <a:ea typeface="等线" panose="02010600030101010101" pitchFamily="2" charset="-122"/>
                <a:cs typeface="Times New Roman" panose="02020603050405020304" pitchFamily="18" charset="0"/>
              </a:rPr>
              <a:t>, </a:t>
            </a:r>
            <a:r>
              <a:rPr lang="zh-CN" altLang="zh-CN" sz="2000" dirty="0">
                <a:effectLst/>
                <a:ea typeface="等线" panose="02010600030101010101" pitchFamily="2" charset="-122"/>
                <a:cs typeface="Times New Roman" panose="02020603050405020304" pitchFamily="18" charset="0"/>
              </a:rPr>
              <a:t>但与</a:t>
            </a:r>
            <a:r>
              <a:rPr lang="en-US" altLang="zh-CN" sz="2000" dirty="0">
                <a:effectLst/>
                <a:ea typeface="等线" panose="02010600030101010101" pitchFamily="2" charset="-122"/>
                <a:cs typeface="Times New Roman" panose="02020603050405020304" pitchFamily="18" charset="0"/>
              </a:rPr>
              <a:t> EK </a:t>
            </a:r>
            <a:r>
              <a:rPr lang="zh-CN" altLang="zh-CN" sz="2000" dirty="0">
                <a:effectLst/>
                <a:ea typeface="等线" panose="02010600030101010101" pitchFamily="2" charset="-122"/>
                <a:cs typeface="Times New Roman" panose="02020603050405020304" pitchFamily="18" charset="0"/>
              </a:rPr>
              <a:t>算法不同的是</a:t>
            </a:r>
            <a:r>
              <a:rPr lang="en-US" altLang="zh-CN" sz="2000" dirty="0">
                <a:effectLst/>
                <a:ea typeface="等线" panose="02010600030101010101" pitchFamily="2" charset="-122"/>
                <a:cs typeface="Times New Roman" panose="02020603050405020304" pitchFamily="18" charset="0"/>
              </a:rPr>
              <a:t> </a:t>
            </a:r>
            <a:r>
              <a:rPr lang="en-US" altLang="zh-CN" sz="2000" dirty="0" err="1">
                <a:effectLst/>
                <a:ea typeface="等线" panose="02010600030101010101" pitchFamily="2" charset="-122"/>
                <a:cs typeface="Times New Roman" panose="02020603050405020304" pitchFamily="18" charset="0"/>
              </a:rPr>
              <a:t>Dinic</a:t>
            </a:r>
            <a:r>
              <a:rPr lang="en-US" altLang="zh-CN" sz="2000" dirty="0">
                <a:effectLst/>
                <a:ea typeface="等线" panose="02010600030101010101" pitchFamily="2" charset="-122"/>
                <a:cs typeface="Times New Roman" panose="02020603050405020304" pitchFamily="18" charset="0"/>
              </a:rPr>
              <a:t> </a:t>
            </a:r>
            <a:r>
              <a:rPr lang="zh-CN" altLang="zh-CN" sz="2000" dirty="0">
                <a:effectLst/>
                <a:ea typeface="等线" panose="02010600030101010101" pitchFamily="2" charset="-122"/>
                <a:cs typeface="Times New Roman" panose="02020603050405020304" pitchFamily="18" charset="0"/>
              </a:rPr>
              <a:t>算法并不是每次</a:t>
            </a:r>
            <a:r>
              <a:rPr lang="en-US" altLang="zh-CN" sz="2000" dirty="0">
                <a:effectLst/>
                <a:ea typeface="等线" panose="02010600030101010101" pitchFamily="2" charset="-122"/>
                <a:cs typeface="Times New Roman" panose="02020603050405020304" pitchFamily="18" charset="0"/>
              </a:rPr>
              <a:t> </a:t>
            </a:r>
            <a:r>
              <a:rPr lang="en-US" altLang="zh-CN" sz="2000" dirty="0" err="1">
                <a:effectLst/>
                <a:ea typeface="等线" panose="02010600030101010101" pitchFamily="2" charset="-122"/>
                <a:cs typeface="Times New Roman" panose="02020603050405020304" pitchFamily="18" charset="0"/>
              </a:rPr>
              <a:t>bfs</a:t>
            </a:r>
            <a:r>
              <a:rPr lang="en-US" altLang="zh-CN" sz="2000" dirty="0">
                <a:effectLst/>
                <a:ea typeface="等线" panose="02010600030101010101" pitchFamily="2" charset="-122"/>
                <a:cs typeface="Times New Roman" panose="02020603050405020304" pitchFamily="18" charset="0"/>
              </a:rPr>
              <a:t> </a:t>
            </a:r>
            <a:r>
              <a:rPr lang="zh-CN" altLang="zh-CN" sz="2000" dirty="0">
                <a:effectLst/>
                <a:ea typeface="等线" panose="02010600030101010101" pitchFamily="2" charset="-122"/>
                <a:cs typeface="Times New Roman" panose="02020603050405020304" pitchFamily="18" charset="0"/>
              </a:rPr>
              <a:t>只找一个增广路，他会首先通过一次</a:t>
            </a:r>
            <a:r>
              <a:rPr lang="en-US" altLang="zh-CN" sz="2000" dirty="0">
                <a:effectLst/>
                <a:ea typeface="等线" panose="02010600030101010101" pitchFamily="2" charset="-122"/>
                <a:cs typeface="Times New Roman" panose="02020603050405020304" pitchFamily="18" charset="0"/>
              </a:rPr>
              <a:t> </a:t>
            </a:r>
            <a:r>
              <a:rPr lang="en-US" altLang="zh-CN" sz="2000" dirty="0" err="1">
                <a:effectLst/>
                <a:ea typeface="等线" panose="02010600030101010101" pitchFamily="2" charset="-122"/>
                <a:cs typeface="Times New Roman" panose="02020603050405020304" pitchFamily="18" charset="0"/>
              </a:rPr>
              <a:t>bfs</a:t>
            </a:r>
            <a:r>
              <a:rPr lang="en-US" altLang="zh-CN" sz="2000" dirty="0">
                <a:effectLst/>
                <a:ea typeface="等线" panose="02010600030101010101" pitchFamily="2" charset="-122"/>
                <a:cs typeface="Times New Roman" panose="02020603050405020304" pitchFamily="18" charset="0"/>
              </a:rPr>
              <a:t> </a:t>
            </a:r>
            <a:r>
              <a:rPr lang="zh-CN" altLang="zh-CN" sz="2000" dirty="0">
                <a:effectLst/>
                <a:ea typeface="等线" panose="02010600030101010101" pitchFamily="2" charset="-122"/>
                <a:cs typeface="Times New Roman" panose="02020603050405020304" pitchFamily="18" charset="0"/>
              </a:rPr>
              <a:t>为所有点添加一个标号，构成一个层次图，然后在层次图中寻找增广路进行更新。</a:t>
            </a:r>
            <a:endParaRPr lang="en-US" altLang="zh-CN" dirty="0"/>
          </a:p>
          <a:p>
            <a:r>
              <a:rPr lang="zh-CN" altLang="en-US" dirty="0"/>
              <a:t>其伪代码如下所示</a:t>
            </a:r>
            <a:endParaRPr lang="zh-CN" altLang="zh-CN" dirty="0"/>
          </a:p>
        </p:txBody>
      </p:sp>
      <p:sp>
        <p:nvSpPr>
          <p:cNvPr id="3" name="标题 2"/>
          <p:cNvSpPr>
            <a:spLocks noGrp="1"/>
          </p:cNvSpPr>
          <p:nvPr>
            <p:ph type="title"/>
          </p:nvPr>
        </p:nvSpPr>
        <p:spPr/>
        <p:txBody>
          <a:bodyPr/>
          <a:lstStyle/>
          <a:p>
            <a:r>
              <a:rPr lang="zh-CN" altLang="en-US" dirty="0"/>
              <a:t>最大流算法</a:t>
            </a:r>
            <a:r>
              <a:rPr lang="en-US" altLang="zh-CN" dirty="0"/>
              <a:t>-</a:t>
            </a:r>
            <a:r>
              <a:rPr lang="en-US" altLang="zh-CN" dirty="0" err="1"/>
              <a:t>Dinic</a:t>
            </a:r>
            <a:endParaRPr lang="zh-CN" altLang="en-US" dirty="0"/>
          </a:p>
        </p:txBody>
      </p:sp>
      <p:pic>
        <p:nvPicPr>
          <p:cNvPr id="6" name="图片 5">
            <a:extLst>
              <a:ext uri="{FF2B5EF4-FFF2-40B4-BE49-F238E27FC236}">
                <a16:creationId xmlns:a16="http://schemas.microsoft.com/office/drawing/2014/main" id="{6CA4EC32-5292-44BC-BC1D-C2E801D08AF4}"/>
              </a:ext>
            </a:extLst>
          </p:cNvPr>
          <p:cNvPicPr>
            <a:picLocks noChangeAspect="1"/>
          </p:cNvPicPr>
          <p:nvPr/>
        </p:nvPicPr>
        <p:blipFill>
          <a:blip r:embed="rId3"/>
          <a:stretch>
            <a:fillRect/>
          </a:stretch>
        </p:blipFill>
        <p:spPr>
          <a:xfrm>
            <a:off x="2743200" y="2915868"/>
            <a:ext cx="6705600" cy="2238375"/>
          </a:xfrm>
          <a:prstGeom prst="rect">
            <a:avLst/>
          </a:prstGeom>
        </p:spPr>
      </p:pic>
      <p:sp>
        <p:nvSpPr>
          <p:cNvPr id="8" name="文本框 7">
            <a:extLst>
              <a:ext uri="{FF2B5EF4-FFF2-40B4-BE49-F238E27FC236}">
                <a16:creationId xmlns:a16="http://schemas.microsoft.com/office/drawing/2014/main" id="{DAF760AC-9E76-419D-B7C6-71F5354CADE2}"/>
              </a:ext>
            </a:extLst>
          </p:cNvPr>
          <p:cNvSpPr txBox="1"/>
          <p:nvPr/>
        </p:nvSpPr>
        <p:spPr>
          <a:xfrm>
            <a:off x="370415" y="6334222"/>
            <a:ext cx="5997155" cy="307777"/>
          </a:xfrm>
          <a:prstGeom prst="rect">
            <a:avLst/>
          </a:prstGeom>
          <a:noFill/>
        </p:spPr>
        <p:txBody>
          <a:bodyPr wrap="none" rtlCol="0">
            <a:spAutoFit/>
          </a:bodyPr>
          <a:lstStyle/>
          <a:p>
            <a:r>
              <a:rPr lang="zh-CN" altLang="en-US" sz="1400" dirty="0"/>
              <a:t>参考资料：</a:t>
            </a:r>
            <a:r>
              <a:rPr lang="en-US" altLang="zh-CN" sz="1400" dirty="0"/>
              <a:t>https://www.geeksforgeeks.org/dinics-algorithm-maximum-flow/</a:t>
            </a:r>
            <a:endParaRPr lang="zh-CN" altLang="en-US" sz="1400" dirty="0"/>
          </a:p>
        </p:txBody>
      </p:sp>
    </p:spTree>
    <p:extLst>
      <p:ext uri="{BB962C8B-B14F-4D97-AF65-F5344CB8AC3E}">
        <p14:creationId xmlns:p14="http://schemas.microsoft.com/office/powerpoint/2010/main" val="4178772059"/>
      </p:ext>
    </p:extLst>
  </p:cSld>
  <p:clrMapOvr>
    <a:masterClrMapping/>
  </p:clrMapOvr>
  <p:transition spd="med" advTm="17">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801" y="100208"/>
            <a:ext cx="8632687" cy="472287"/>
          </a:xfrm>
        </p:spPr>
        <p:txBody>
          <a:bodyPr>
            <a:normAutofit/>
          </a:bodyPr>
          <a:lstStyle/>
          <a:p>
            <a:r>
              <a:rPr lang="zh-CN" altLang="en-US" sz="2400" dirty="0"/>
              <a:t>目录</a:t>
            </a:r>
          </a:p>
        </p:txBody>
      </p:sp>
      <p:grpSp>
        <p:nvGrpSpPr>
          <p:cNvPr id="23" name="组合 22"/>
          <p:cNvGrpSpPr/>
          <p:nvPr/>
        </p:nvGrpSpPr>
        <p:grpSpPr>
          <a:xfrm>
            <a:off x="2608786" y="1979414"/>
            <a:ext cx="843427" cy="443226"/>
            <a:chOff x="666810" y="2586037"/>
            <a:chExt cx="468000" cy="245937"/>
          </a:xfrm>
        </p:grpSpPr>
        <p:sp>
          <p:nvSpPr>
            <p:cNvPr id="2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5" name="文本框 2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6" name="直接连接符 25"/>
          <p:cNvCxnSpPr>
            <a:stCxn id="24" idx="6"/>
          </p:cNvCxnSpPr>
          <p:nvPr/>
        </p:nvCxnSpPr>
        <p:spPr>
          <a:xfrm>
            <a:off x="3301284" y="238707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608786" y="2899387"/>
            <a:ext cx="843427" cy="443226"/>
            <a:chOff x="666810" y="2586037"/>
            <a:chExt cx="468000" cy="245937"/>
          </a:xfrm>
        </p:grpSpPr>
        <p:sp>
          <p:nvSpPr>
            <p:cNvPr id="29"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0" name="文本框 29"/>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p:cNvCxnSpPr>
            <a:stCxn id="29" idx="6"/>
          </p:cNvCxnSpPr>
          <p:nvPr/>
        </p:nvCxnSpPr>
        <p:spPr>
          <a:xfrm>
            <a:off x="3301284" y="330705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608786" y="3819360"/>
            <a:ext cx="843427" cy="443226"/>
            <a:chOff x="666810" y="2586037"/>
            <a:chExt cx="468000" cy="245937"/>
          </a:xfrm>
        </p:grpSpPr>
        <p:sp>
          <p:nvSpPr>
            <p:cNvPr id="3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5" name="文本框 3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6" name="直接连接符 35"/>
          <p:cNvCxnSpPr>
            <a:stCxn id="34" idx="6"/>
          </p:cNvCxnSpPr>
          <p:nvPr/>
        </p:nvCxnSpPr>
        <p:spPr>
          <a:xfrm>
            <a:off x="3301284" y="422702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682324" y="2863044"/>
            <a:ext cx="4387392" cy="461665"/>
          </a:xfrm>
          <a:prstGeom prst="rect">
            <a:avLst/>
          </a:prstGeom>
          <a:noFill/>
        </p:spPr>
        <p:txBody>
          <a:bodyPr wrap="square" rtlCol="0">
            <a:spAutoFit/>
          </a:bodyPr>
          <a:lstStyle/>
          <a:p>
            <a:pPr>
              <a:spcBef>
                <a:spcPct val="35000"/>
              </a:spcBef>
            </a:pPr>
            <a:r>
              <a:rPr lang="zh-CN" altLang="en-US" sz="2400" dirty="0">
                <a:cs typeface="Arial" charset="0"/>
              </a:rPr>
              <a:t>最大流问题</a:t>
            </a:r>
          </a:p>
        </p:txBody>
      </p:sp>
      <p:sp>
        <p:nvSpPr>
          <p:cNvPr id="48" name="文本框 47"/>
          <p:cNvSpPr txBox="1"/>
          <p:nvPr/>
        </p:nvSpPr>
        <p:spPr>
          <a:xfrm>
            <a:off x="3682324" y="3762308"/>
            <a:ext cx="4387392" cy="461665"/>
          </a:xfrm>
          <a:prstGeom prst="rect">
            <a:avLst/>
          </a:prstGeom>
          <a:noFill/>
        </p:spPr>
        <p:txBody>
          <a:bodyPr wrap="square" rtlCol="0">
            <a:spAutoFit/>
          </a:bodyPr>
          <a:lstStyle/>
          <a:p>
            <a:r>
              <a:rPr lang="zh-CN" altLang="en-US" sz="2400" dirty="0">
                <a:cs typeface="Arial" charset="0"/>
              </a:rPr>
              <a:t>传感器覆盖问题</a:t>
            </a:r>
          </a:p>
        </p:txBody>
      </p:sp>
      <p:sp>
        <p:nvSpPr>
          <p:cNvPr id="32" name="文本框 31">
            <a:extLst>
              <a:ext uri="{FF2B5EF4-FFF2-40B4-BE49-F238E27FC236}">
                <a16:creationId xmlns:a16="http://schemas.microsoft.com/office/drawing/2014/main" id="{2A1C6798-6EE5-C94B-9152-7E02B7F9815E}"/>
              </a:ext>
            </a:extLst>
          </p:cNvPr>
          <p:cNvSpPr txBox="1"/>
          <p:nvPr/>
        </p:nvSpPr>
        <p:spPr>
          <a:xfrm>
            <a:off x="3682324" y="1950598"/>
            <a:ext cx="4387392" cy="461665"/>
          </a:xfrm>
          <a:prstGeom prst="rect">
            <a:avLst/>
          </a:prstGeom>
          <a:noFill/>
        </p:spPr>
        <p:txBody>
          <a:bodyPr wrap="square" rtlCol="0">
            <a:spAutoFit/>
          </a:bodyPr>
          <a:lstStyle/>
          <a:p>
            <a:r>
              <a:rPr lang="zh-CN" altLang="en-US" sz="2400" dirty="0"/>
              <a:t>快递员问题</a:t>
            </a:r>
          </a:p>
        </p:txBody>
      </p:sp>
    </p:spTree>
    <p:extLst>
      <p:ext uri="{BB962C8B-B14F-4D97-AF65-F5344CB8AC3E}">
        <p14:creationId xmlns:p14="http://schemas.microsoft.com/office/powerpoint/2010/main" val="890024621"/>
      </p:ext>
    </p:extLst>
  </p:cSld>
  <p:clrMapOvr>
    <a:masterClrMapping/>
  </p:clrMapOvr>
  <p:transition spd="med" advTm="33">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5FF0C7A-4B40-4301-8CCC-981D36EC8E0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3151" y="2159317"/>
            <a:ext cx="5274310" cy="2539365"/>
          </a:xfrm>
          <a:prstGeom prst="rect">
            <a:avLst/>
          </a:prstGeom>
          <a:noFill/>
          <a:ln>
            <a:noFill/>
          </a:ln>
        </p:spPr>
      </p:pic>
      <p:sp>
        <p:nvSpPr>
          <p:cNvPr id="3" name="标题 2"/>
          <p:cNvSpPr>
            <a:spLocks noGrp="1"/>
          </p:cNvSpPr>
          <p:nvPr>
            <p:ph type="title"/>
          </p:nvPr>
        </p:nvSpPr>
        <p:spPr/>
        <p:txBody>
          <a:bodyPr/>
          <a:lstStyle/>
          <a:p>
            <a:r>
              <a:rPr lang="zh-CN" altLang="en-US" dirty="0"/>
              <a:t>最大流算法</a:t>
            </a:r>
            <a:r>
              <a:rPr lang="en-US" altLang="zh-CN" dirty="0"/>
              <a:t>-</a:t>
            </a:r>
            <a:r>
              <a:rPr lang="en-US" altLang="zh-CN" dirty="0" err="1"/>
              <a:t>Dinic</a:t>
            </a:r>
            <a:endParaRPr lang="zh-CN" altLang="en-US" dirty="0"/>
          </a:p>
        </p:txBody>
      </p:sp>
      <p:sp>
        <p:nvSpPr>
          <p:cNvPr id="8" name="文本框 7">
            <a:extLst>
              <a:ext uri="{FF2B5EF4-FFF2-40B4-BE49-F238E27FC236}">
                <a16:creationId xmlns:a16="http://schemas.microsoft.com/office/drawing/2014/main" id="{DAF760AC-9E76-419D-B7C6-71F5354CADE2}"/>
              </a:ext>
            </a:extLst>
          </p:cNvPr>
          <p:cNvSpPr txBox="1"/>
          <p:nvPr/>
        </p:nvSpPr>
        <p:spPr>
          <a:xfrm>
            <a:off x="370415" y="6334222"/>
            <a:ext cx="5997155" cy="307777"/>
          </a:xfrm>
          <a:prstGeom prst="rect">
            <a:avLst/>
          </a:prstGeom>
          <a:noFill/>
        </p:spPr>
        <p:txBody>
          <a:bodyPr wrap="none" rtlCol="0">
            <a:spAutoFit/>
          </a:bodyPr>
          <a:lstStyle/>
          <a:p>
            <a:r>
              <a:rPr lang="zh-CN" altLang="en-US" sz="1400" dirty="0"/>
              <a:t>参考资料：</a:t>
            </a:r>
            <a:r>
              <a:rPr lang="en-US" altLang="zh-CN" sz="1400" dirty="0"/>
              <a:t>https://www.geeksforgeeks.org/dinics-algorithm-maximum-flow/</a:t>
            </a:r>
            <a:endParaRPr lang="zh-CN" altLang="en-US" sz="1400" dirty="0"/>
          </a:p>
        </p:txBody>
      </p:sp>
      <p:sp>
        <p:nvSpPr>
          <p:cNvPr id="10" name="文本框 9">
            <a:extLst>
              <a:ext uri="{FF2B5EF4-FFF2-40B4-BE49-F238E27FC236}">
                <a16:creationId xmlns:a16="http://schemas.microsoft.com/office/drawing/2014/main" id="{1E02EB7E-189F-4423-BEE9-F1258BD01125}"/>
              </a:ext>
            </a:extLst>
          </p:cNvPr>
          <p:cNvSpPr txBox="1"/>
          <p:nvPr/>
        </p:nvSpPr>
        <p:spPr>
          <a:xfrm>
            <a:off x="370415" y="4579896"/>
            <a:ext cx="3674404" cy="1754326"/>
          </a:xfrm>
          <a:prstGeom prst="rect">
            <a:avLst/>
          </a:prstGeom>
          <a:noFill/>
        </p:spPr>
        <p:txBody>
          <a:bodyPr wrap="none" rtlCol="0">
            <a:spAutoFit/>
          </a:bodyPr>
          <a:lstStyle/>
          <a:p>
            <a:pPr algn="l" fontAlgn="base"/>
            <a:r>
              <a:rPr lang="zh-CN" altLang="en-US" b="0" i="0" dirty="0">
                <a:effectLst/>
                <a:latin typeface="var(--font-din)"/>
              </a:rPr>
              <a:t>路径</a:t>
            </a:r>
            <a:r>
              <a:rPr lang="en-US" altLang="zh-CN" b="0" i="0" dirty="0">
                <a:effectLst/>
                <a:latin typeface="var(--font-din)"/>
              </a:rPr>
              <a:t>s – 1 – 3 – t</a:t>
            </a:r>
            <a:r>
              <a:rPr lang="zh-CN" altLang="en-US" b="0" i="0" dirty="0">
                <a:effectLst/>
                <a:latin typeface="var(--font-din)"/>
              </a:rPr>
              <a:t>上有</a:t>
            </a:r>
            <a:r>
              <a:rPr lang="en-US" altLang="zh-CN" b="0" i="0" dirty="0">
                <a:effectLst/>
                <a:latin typeface="var(--font-din)"/>
              </a:rPr>
              <a:t>4</a:t>
            </a:r>
            <a:r>
              <a:rPr lang="zh-CN" altLang="en-US" b="0" i="0" dirty="0">
                <a:effectLst/>
                <a:latin typeface="var(--font-din)"/>
              </a:rPr>
              <a:t>个流量单位。</a:t>
            </a:r>
            <a:br>
              <a:rPr lang="zh-CN" altLang="en-US" b="0" i="0" dirty="0">
                <a:effectLst/>
                <a:latin typeface="var(--font-din)"/>
              </a:rPr>
            </a:br>
            <a:r>
              <a:rPr lang="zh-CN" altLang="en-US" b="0" i="0" dirty="0">
                <a:effectLst/>
                <a:latin typeface="var(--font-din)"/>
              </a:rPr>
              <a:t>路径</a:t>
            </a:r>
            <a:r>
              <a:rPr lang="en-US" altLang="zh-CN" b="0" i="0" dirty="0">
                <a:effectLst/>
                <a:latin typeface="var(--font-din)"/>
              </a:rPr>
              <a:t>s – 1 – 4 – t</a:t>
            </a:r>
            <a:r>
              <a:rPr lang="zh-CN" altLang="en-US" b="0" i="0" dirty="0">
                <a:effectLst/>
                <a:latin typeface="var(--font-din)"/>
              </a:rPr>
              <a:t>上有</a:t>
            </a:r>
            <a:r>
              <a:rPr lang="en-US" altLang="zh-CN" b="0" i="0" dirty="0">
                <a:effectLst/>
                <a:latin typeface="var(--font-din)"/>
              </a:rPr>
              <a:t>6</a:t>
            </a:r>
            <a:r>
              <a:rPr lang="zh-CN" altLang="en-US" b="0" i="0" dirty="0">
                <a:effectLst/>
                <a:latin typeface="var(--font-din)"/>
              </a:rPr>
              <a:t>个流量单位。</a:t>
            </a:r>
            <a:br>
              <a:rPr lang="zh-CN" altLang="en-US" b="0" i="0" dirty="0">
                <a:effectLst/>
                <a:latin typeface="var(--font-din)"/>
              </a:rPr>
            </a:br>
            <a:r>
              <a:rPr lang="zh-CN" altLang="en-US" b="0" i="0" dirty="0">
                <a:effectLst/>
                <a:latin typeface="var(--font-din)"/>
              </a:rPr>
              <a:t>路径</a:t>
            </a:r>
            <a:r>
              <a:rPr lang="en-US" altLang="zh-CN" b="0" i="0" dirty="0">
                <a:effectLst/>
                <a:latin typeface="var(--font-din)"/>
              </a:rPr>
              <a:t>s – 2 – 4 – t</a:t>
            </a:r>
            <a:r>
              <a:rPr lang="zh-CN" altLang="en-US" b="0" i="0" dirty="0">
                <a:effectLst/>
                <a:latin typeface="var(--font-din)"/>
              </a:rPr>
              <a:t>上有</a:t>
            </a:r>
            <a:r>
              <a:rPr lang="en-US" altLang="zh-CN" b="0" i="0" dirty="0">
                <a:effectLst/>
                <a:latin typeface="var(--font-din)"/>
              </a:rPr>
              <a:t>4</a:t>
            </a:r>
            <a:r>
              <a:rPr lang="zh-CN" altLang="en-US" b="0" i="0" dirty="0">
                <a:effectLst/>
                <a:latin typeface="var(--font-din)"/>
              </a:rPr>
              <a:t>个流量单位。</a:t>
            </a:r>
            <a:br>
              <a:rPr lang="zh-CN" altLang="en-US" b="0" i="0" dirty="0">
                <a:effectLst/>
                <a:latin typeface="var(--font-din)"/>
              </a:rPr>
            </a:br>
            <a:r>
              <a:rPr lang="zh-CN" altLang="en-US" b="0" i="0" dirty="0">
                <a:effectLst/>
                <a:latin typeface="var(--font-din)"/>
              </a:rPr>
              <a:t>总流量</a:t>
            </a:r>
            <a:r>
              <a:rPr lang="en-US" altLang="zh-CN" b="0" i="0" dirty="0">
                <a:effectLst/>
                <a:latin typeface="var(--font-din)"/>
              </a:rPr>
              <a:t>=</a:t>
            </a:r>
            <a:r>
              <a:rPr lang="zh-CN" altLang="en-US" b="0" i="0" dirty="0">
                <a:effectLst/>
                <a:latin typeface="var(--font-din)"/>
              </a:rPr>
              <a:t>总流量</a:t>
            </a:r>
            <a:r>
              <a:rPr lang="en-US" altLang="zh-CN" b="0" i="0" dirty="0">
                <a:effectLst/>
                <a:latin typeface="var(--font-din)"/>
              </a:rPr>
              <a:t>+ 4 + 6 + 4 = 14</a:t>
            </a:r>
          </a:p>
          <a:p>
            <a:pPr algn="l" fontAlgn="base"/>
            <a:r>
              <a:rPr lang="zh-CN" altLang="en-US" b="0" i="0" dirty="0">
                <a:effectLst/>
                <a:latin typeface="var(--font-din)"/>
              </a:rPr>
              <a:t>一轮迭代后，残差图变为以下。</a:t>
            </a:r>
          </a:p>
          <a:p>
            <a:endParaRPr lang="zh-CN" altLang="en-US" dirty="0"/>
          </a:p>
        </p:txBody>
      </p:sp>
      <p:pic>
        <p:nvPicPr>
          <p:cNvPr id="12" name="图片 11">
            <a:extLst>
              <a:ext uri="{FF2B5EF4-FFF2-40B4-BE49-F238E27FC236}">
                <a16:creationId xmlns:a16="http://schemas.microsoft.com/office/drawing/2014/main" id="{BBE7D447-7FCE-4219-BB89-025B3EB8221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04541" y="2159317"/>
            <a:ext cx="4312920" cy="2080260"/>
          </a:xfrm>
          <a:prstGeom prst="rect">
            <a:avLst/>
          </a:prstGeom>
          <a:noFill/>
          <a:ln>
            <a:noFill/>
          </a:ln>
        </p:spPr>
      </p:pic>
    </p:spTree>
    <p:extLst>
      <p:ext uri="{BB962C8B-B14F-4D97-AF65-F5344CB8AC3E}">
        <p14:creationId xmlns:p14="http://schemas.microsoft.com/office/powerpoint/2010/main" val="168463306"/>
      </p:ext>
    </p:extLst>
  </p:cSld>
  <p:clrMapOvr>
    <a:masterClrMapping/>
  </p:clrMapOvr>
  <p:transition spd="med" advTm="1">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CA9FF04-B9F6-4142-A8F7-647AA22C88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415" y="1184591"/>
            <a:ext cx="4716780" cy="3535680"/>
          </a:xfrm>
          <a:prstGeom prst="rect">
            <a:avLst/>
          </a:prstGeom>
          <a:noFill/>
          <a:ln>
            <a:noFill/>
          </a:ln>
        </p:spPr>
      </p:pic>
      <p:sp>
        <p:nvSpPr>
          <p:cNvPr id="3" name="标题 2"/>
          <p:cNvSpPr>
            <a:spLocks noGrp="1"/>
          </p:cNvSpPr>
          <p:nvPr>
            <p:ph type="title"/>
          </p:nvPr>
        </p:nvSpPr>
        <p:spPr/>
        <p:txBody>
          <a:bodyPr/>
          <a:lstStyle/>
          <a:p>
            <a:r>
              <a:rPr lang="zh-CN" altLang="en-US" dirty="0"/>
              <a:t>最大流算法</a:t>
            </a:r>
            <a:r>
              <a:rPr lang="en-US" altLang="zh-CN" dirty="0"/>
              <a:t>-</a:t>
            </a:r>
            <a:r>
              <a:rPr lang="en-US" altLang="zh-CN" dirty="0" err="1"/>
              <a:t>Dinic</a:t>
            </a:r>
            <a:endParaRPr lang="zh-CN" altLang="en-US" dirty="0"/>
          </a:p>
        </p:txBody>
      </p:sp>
      <p:sp>
        <p:nvSpPr>
          <p:cNvPr id="8" name="文本框 7">
            <a:extLst>
              <a:ext uri="{FF2B5EF4-FFF2-40B4-BE49-F238E27FC236}">
                <a16:creationId xmlns:a16="http://schemas.microsoft.com/office/drawing/2014/main" id="{DAF760AC-9E76-419D-B7C6-71F5354CADE2}"/>
              </a:ext>
            </a:extLst>
          </p:cNvPr>
          <p:cNvSpPr txBox="1"/>
          <p:nvPr/>
        </p:nvSpPr>
        <p:spPr>
          <a:xfrm>
            <a:off x="370415" y="6334222"/>
            <a:ext cx="5997155" cy="307777"/>
          </a:xfrm>
          <a:prstGeom prst="rect">
            <a:avLst/>
          </a:prstGeom>
          <a:noFill/>
        </p:spPr>
        <p:txBody>
          <a:bodyPr wrap="none" rtlCol="0">
            <a:spAutoFit/>
          </a:bodyPr>
          <a:lstStyle/>
          <a:p>
            <a:r>
              <a:rPr lang="zh-CN" altLang="en-US" sz="1400" dirty="0"/>
              <a:t>参考资料：</a:t>
            </a:r>
            <a:r>
              <a:rPr lang="en-US" altLang="zh-CN" sz="1400" dirty="0"/>
              <a:t>https://www.geeksforgeeks.org/dinics-algorithm-maximum-flow/</a:t>
            </a:r>
            <a:endParaRPr lang="zh-CN" altLang="en-US" sz="1400" dirty="0"/>
          </a:p>
        </p:txBody>
      </p:sp>
      <p:sp>
        <p:nvSpPr>
          <p:cNvPr id="10" name="文本框 9">
            <a:extLst>
              <a:ext uri="{FF2B5EF4-FFF2-40B4-BE49-F238E27FC236}">
                <a16:creationId xmlns:a16="http://schemas.microsoft.com/office/drawing/2014/main" id="{1E02EB7E-189F-4423-BEE9-F1258BD01125}"/>
              </a:ext>
            </a:extLst>
          </p:cNvPr>
          <p:cNvSpPr txBox="1"/>
          <p:nvPr/>
        </p:nvSpPr>
        <p:spPr>
          <a:xfrm>
            <a:off x="370415" y="4579896"/>
            <a:ext cx="3999813" cy="1477328"/>
          </a:xfrm>
          <a:prstGeom prst="rect">
            <a:avLst/>
          </a:prstGeom>
          <a:noFill/>
        </p:spPr>
        <p:txBody>
          <a:bodyPr wrap="none" rtlCol="0">
            <a:spAutoFit/>
          </a:bodyPr>
          <a:lstStyle/>
          <a:p>
            <a:pPr algn="l" fontAlgn="base"/>
            <a:r>
              <a:rPr lang="zh-CN" altLang="en-US" b="0" i="0" dirty="0">
                <a:effectLst/>
                <a:latin typeface="var(--font-din)"/>
              </a:rPr>
              <a:t>路径</a:t>
            </a:r>
            <a:r>
              <a:rPr lang="en-US" altLang="zh-CN" b="0" i="0" dirty="0">
                <a:effectLst/>
                <a:latin typeface="var(--font-din)"/>
              </a:rPr>
              <a:t>s – 2 – 4 – 3—t</a:t>
            </a:r>
            <a:r>
              <a:rPr lang="zh-CN" altLang="en-US" b="0" i="0" dirty="0">
                <a:effectLst/>
                <a:latin typeface="var(--font-din)"/>
              </a:rPr>
              <a:t>上有</a:t>
            </a:r>
            <a:r>
              <a:rPr lang="en-US" altLang="zh-CN" b="0" i="0" dirty="0">
                <a:effectLst/>
                <a:latin typeface="var(--font-din)"/>
              </a:rPr>
              <a:t>5</a:t>
            </a:r>
            <a:r>
              <a:rPr lang="zh-CN" altLang="en-US" b="0" i="0" dirty="0">
                <a:effectLst/>
                <a:latin typeface="var(--font-din)"/>
              </a:rPr>
              <a:t>个流量单位。</a:t>
            </a:r>
            <a:br>
              <a:rPr lang="zh-CN" altLang="en-US" b="0" i="0" dirty="0">
                <a:effectLst/>
                <a:latin typeface="var(--font-din)"/>
              </a:rPr>
            </a:br>
            <a:br>
              <a:rPr lang="zh-CN" altLang="en-US" b="0" i="0" dirty="0">
                <a:effectLst/>
                <a:latin typeface="var(--font-din)"/>
              </a:rPr>
            </a:br>
            <a:r>
              <a:rPr lang="zh-CN" altLang="en-US" b="0" i="0" dirty="0">
                <a:effectLst/>
                <a:latin typeface="var(--font-din)"/>
              </a:rPr>
              <a:t>总流量</a:t>
            </a:r>
            <a:r>
              <a:rPr lang="en-US" altLang="zh-CN" b="0" i="0" dirty="0">
                <a:effectLst/>
                <a:latin typeface="var(--font-din)"/>
              </a:rPr>
              <a:t>=</a:t>
            </a:r>
            <a:r>
              <a:rPr lang="zh-CN" altLang="en-US" b="0" i="0" dirty="0">
                <a:effectLst/>
                <a:latin typeface="var(--font-din)"/>
              </a:rPr>
              <a:t>总流量</a:t>
            </a:r>
            <a:r>
              <a:rPr lang="en-US" altLang="zh-CN" b="0" i="0" dirty="0">
                <a:effectLst/>
                <a:latin typeface="var(--font-din)"/>
              </a:rPr>
              <a:t>+ 5= 19</a:t>
            </a:r>
          </a:p>
          <a:p>
            <a:pPr algn="l" fontAlgn="base"/>
            <a:r>
              <a:rPr lang="zh-CN" altLang="en-US" b="0" i="0" dirty="0">
                <a:effectLst/>
                <a:latin typeface="var(--font-din)"/>
              </a:rPr>
              <a:t>一轮迭代后，残差图变为以下。</a:t>
            </a:r>
          </a:p>
          <a:p>
            <a:endParaRPr lang="zh-CN" altLang="en-US" dirty="0"/>
          </a:p>
        </p:txBody>
      </p:sp>
      <p:pic>
        <p:nvPicPr>
          <p:cNvPr id="9" name="图片 8">
            <a:extLst>
              <a:ext uri="{FF2B5EF4-FFF2-40B4-BE49-F238E27FC236}">
                <a16:creationId xmlns:a16="http://schemas.microsoft.com/office/drawing/2014/main" id="{92B1A882-F14C-4728-838E-42C9048AC89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48096" y="2161014"/>
            <a:ext cx="4594860" cy="1859280"/>
          </a:xfrm>
          <a:prstGeom prst="rect">
            <a:avLst/>
          </a:prstGeom>
          <a:noFill/>
          <a:ln>
            <a:noFill/>
          </a:ln>
        </p:spPr>
      </p:pic>
    </p:spTree>
    <p:extLst>
      <p:ext uri="{BB962C8B-B14F-4D97-AF65-F5344CB8AC3E}">
        <p14:creationId xmlns:p14="http://schemas.microsoft.com/office/powerpoint/2010/main" val="1404980618"/>
      </p:ext>
    </p:extLst>
  </p:cSld>
  <p:clrMapOvr>
    <a:masterClrMapping/>
  </p:clrMapOvr>
  <p:transition spd="med" advTm="17">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zh-CN" sz="2000" kern="100" spc="-10" dirty="0">
                <a:solidFill>
                  <a:srgbClr val="000000"/>
                </a:solidFill>
                <a:effectLst/>
                <a:latin typeface="Arial" panose="020B0604020202020204" pitchFamily="34" charset="0"/>
                <a:ea typeface="等线" panose="02010600030101010101" pitchFamily="2" charset="-122"/>
                <a:cs typeface="Arial" panose="020B0604020202020204" pitchFamily="34" charset="0"/>
              </a:rPr>
              <a:t>压入和重标记算法</a:t>
            </a:r>
            <a:r>
              <a:rPr lang="en-US" altLang="zh-CN" sz="2000" kern="100" spc="-1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(push-</a:t>
            </a:r>
            <a:r>
              <a:rPr lang="en-US" altLang="zh-CN" sz="2000" kern="100" spc="-1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relable</a:t>
            </a:r>
            <a:r>
              <a:rPr lang="en-US" altLang="zh-CN" sz="2000" kern="100" spc="-1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a:t>
            </a:r>
            <a:r>
              <a:rPr lang="zh-CN" altLang="zh-CN" sz="2000" kern="100" spc="-10" dirty="0">
                <a:solidFill>
                  <a:srgbClr val="000000"/>
                </a:solidFill>
                <a:effectLst/>
                <a:latin typeface="Arial" panose="020B0604020202020204" pitchFamily="34" charset="0"/>
                <a:ea typeface="等线" panose="02010600030101010101" pitchFamily="2" charset="-122"/>
                <a:cs typeface="Arial" panose="020B0604020202020204" pitchFamily="34" charset="0"/>
              </a:rPr>
              <a:t>与</a:t>
            </a:r>
            <a:r>
              <a:rPr lang="en-US" altLang="zh-CN" sz="2000" kern="100" spc="-1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Ford-Fulkerson</a:t>
            </a:r>
            <a:r>
              <a:rPr lang="zh-CN" altLang="zh-CN" sz="2000" kern="100" spc="-10" dirty="0">
                <a:solidFill>
                  <a:srgbClr val="000000"/>
                </a:solidFill>
                <a:effectLst/>
                <a:latin typeface="Arial" panose="020B0604020202020204" pitchFamily="34" charset="0"/>
                <a:ea typeface="等线" panose="02010600030101010101" pitchFamily="2" charset="-122"/>
                <a:cs typeface="Arial" panose="020B0604020202020204" pitchFamily="34" charset="0"/>
              </a:rPr>
              <a:t>方法不同，压入和重标记算法不是检查整个残留网络来找出增广路径，而是每次仅对一个顶点进行操作，并且仅检查残留网络中该顶点的相邻顶点。</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dirty="0"/>
              <a:t>其伪代码如下所示</a:t>
            </a:r>
            <a:endParaRPr lang="en-US" altLang="zh-CN" dirty="0"/>
          </a:p>
        </p:txBody>
      </p:sp>
      <p:sp>
        <p:nvSpPr>
          <p:cNvPr id="3" name="标题 2"/>
          <p:cNvSpPr>
            <a:spLocks noGrp="1"/>
          </p:cNvSpPr>
          <p:nvPr>
            <p:ph type="title"/>
          </p:nvPr>
        </p:nvSpPr>
        <p:spPr/>
        <p:txBody>
          <a:bodyPr/>
          <a:lstStyle/>
          <a:p>
            <a:r>
              <a:rPr lang="zh-CN" altLang="en-US" dirty="0"/>
              <a:t>最大流算法</a:t>
            </a:r>
            <a:r>
              <a:rPr lang="en-US" altLang="zh-CN" dirty="0"/>
              <a:t>-Push-</a:t>
            </a:r>
            <a:r>
              <a:rPr lang="en-US" altLang="zh-CN" dirty="0" err="1"/>
              <a:t>Relable</a:t>
            </a:r>
            <a:endParaRPr lang="zh-CN" altLang="en-US" dirty="0"/>
          </a:p>
        </p:txBody>
      </p:sp>
      <p:sp>
        <p:nvSpPr>
          <p:cNvPr id="5" name="文本框 4">
            <a:extLst>
              <a:ext uri="{FF2B5EF4-FFF2-40B4-BE49-F238E27FC236}">
                <a16:creationId xmlns:a16="http://schemas.microsoft.com/office/drawing/2014/main" id="{51111EE0-44F2-4129-8874-2DA3761A6CED}"/>
              </a:ext>
            </a:extLst>
          </p:cNvPr>
          <p:cNvSpPr txBox="1"/>
          <p:nvPr/>
        </p:nvSpPr>
        <p:spPr>
          <a:xfrm>
            <a:off x="370415" y="6334222"/>
            <a:ext cx="8020144" cy="523220"/>
          </a:xfrm>
          <a:prstGeom prst="rect">
            <a:avLst/>
          </a:prstGeom>
          <a:noFill/>
        </p:spPr>
        <p:txBody>
          <a:bodyPr wrap="none" rtlCol="0">
            <a:spAutoFit/>
          </a:bodyPr>
          <a:lstStyle/>
          <a:p>
            <a:r>
              <a:rPr lang="zh-CN" altLang="en-US" sz="1400" dirty="0"/>
              <a:t>参考资料：</a:t>
            </a:r>
            <a:r>
              <a:rPr lang="en-US" altLang="zh-CN" sz="1400" dirty="0"/>
              <a:t>https://www.geeksforgeeks.org/push-relabel-algorithm-set-1-introduction-and-illustration/</a:t>
            </a:r>
            <a:endParaRPr lang="zh-CN" altLang="en-US" sz="1400" dirty="0"/>
          </a:p>
          <a:p>
            <a:endParaRPr lang="zh-CN" altLang="en-US" sz="1400" dirty="0"/>
          </a:p>
        </p:txBody>
      </p:sp>
      <p:pic>
        <p:nvPicPr>
          <p:cNvPr id="7" name="图片 6">
            <a:extLst>
              <a:ext uri="{FF2B5EF4-FFF2-40B4-BE49-F238E27FC236}">
                <a16:creationId xmlns:a16="http://schemas.microsoft.com/office/drawing/2014/main" id="{DBBCBA93-C0F0-455F-8063-16B97EDD77A9}"/>
              </a:ext>
            </a:extLst>
          </p:cNvPr>
          <p:cNvPicPr>
            <a:picLocks noChangeAspect="1"/>
          </p:cNvPicPr>
          <p:nvPr/>
        </p:nvPicPr>
        <p:blipFill>
          <a:blip r:embed="rId3"/>
          <a:stretch>
            <a:fillRect/>
          </a:stretch>
        </p:blipFill>
        <p:spPr>
          <a:xfrm>
            <a:off x="1998969" y="2326204"/>
            <a:ext cx="8194061" cy="3521703"/>
          </a:xfrm>
          <a:prstGeom prst="rect">
            <a:avLst/>
          </a:prstGeom>
        </p:spPr>
      </p:pic>
    </p:spTree>
    <p:extLst>
      <p:ext uri="{BB962C8B-B14F-4D97-AF65-F5344CB8AC3E}">
        <p14:creationId xmlns:p14="http://schemas.microsoft.com/office/powerpoint/2010/main" val="581145015"/>
      </p:ext>
    </p:extLst>
  </p:cSld>
  <p:clrMapOvr>
    <a:masterClrMapping/>
  </p:clrMapOvr>
  <p:transition spd="med" advTm="2">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最大流算法</a:t>
            </a:r>
            <a:r>
              <a:rPr lang="en-US" altLang="zh-CN" dirty="0"/>
              <a:t>-Push-</a:t>
            </a:r>
            <a:r>
              <a:rPr lang="en-US" altLang="zh-CN" dirty="0" err="1"/>
              <a:t>Relable</a:t>
            </a:r>
            <a:endParaRPr lang="zh-CN" altLang="en-US" dirty="0"/>
          </a:p>
        </p:txBody>
      </p:sp>
      <p:pic>
        <p:nvPicPr>
          <p:cNvPr id="8" name="图片 7" descr="步骤1">
            <a:extLst>
              <a:ext uri="{FF2B5EF4-FFF2-40B4-BE49-F238E27FC236}">
                <a16:creationId xmlns:a16="http://schemas.microsoft.com/office/drawing/2014/main" id="{D2222E46-EFA6-4D75-A42F-8254D37293A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4574" y="1249680"/>
            <a:ext cx="3329940" cy="2179320"/>
          </a:xfrm>
          <a:prstGeom prst="rect">
            <a:avLst/>
          </a:prstGeom>
          <a:noFill/>
          <a:ln>
            <a:noFill/>
          </a:ln>
        </p:spPr>
      </p:pic>
      <p:pic>
        <p:nvPicPr>
          <p:cNvPr id="9" name="图片 8" descr="第2步">
            <a:extLst>
              <a:ext uri="{FF2B5EF4-FFF2-40B4-BE49-F238E27FC236}">
                <a16:creationId xmlns:a16="http://schemas.microsoft.com/office/drawing/2014/main" id="{90CAB775-98EA-4974-AF45-E0EA55B7AA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02397" y="1249680"/>
            <a:ext cx="3329940" cy="2179320"/>
          </a:xfrm>
          <a:prstGeom prst="rect">
            <a:avLst/>
          </a:prstGeom>
          <a:noFill/>
          <a:ln>
            <a:noFill/>
          </a:ln>
        </p:spPr>
      </p:pic>
      <p:pic>
        <p:nvPicPr>
          <p:cNvPr id="11" name="图片 10" descr="第四步">
            <a:extLst>
              <a:ext uri="{FF2B5EF4-FFF2-40B4-BE49-F238E27FC236}">
                <a16:creationId xmlns:a16="http://schemas.microsoft.com/office/drawing/2014/main" id="{84833AD6-DF90-43F5-8943-E9EC056C3FD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4574" y="3950051"/>
            <a:ext cx="3329940" cy="2179320"/>
          </a:xfrm>
          <a:prstGeom prst="rect">
            <a:avLst/>
          </a:prstGeom>
          <a:noFill/>
          <a:ln>
            <a:noFill/>
          </a:ln>
        </p:spPr>
      </p:pic>
      <p:pic>
        <p:nvPicPr>
          <p:cNvPr id="12" name="图片 11" descr="第5步">
            <a:extLst>
              <a:ext uri="{FF2B5EF4-FFF2-40B4-BE49-F238E27FC236}">
                <a16:creationId xmlns:a16="http://schemas.microsoft.com/office/drawing/2014/main" id="{6C281418-E772-4807-AEEB-5D28B2B89CC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402397" y="3950051"/>
            <a:ext cx="3329940" cy="2179320"/>
          </a:xfrm>
          <a:prstGeom prst="rect">
            <a:avLst/>
          </a:prstGeom>
          <a:noFill/>
          <a:ln>
            <a:noFill/>
          </a:ln>
        </p:spPr>
      </p:pic>
      <p:pic>
        <p:nvPicPr>
          <p:cNvPr id="13" name="图片 12" descr="第6步">
            <a:extLst>
              <a:ext uri="{FF2B5EF4-FFF2-40B4-BE49-F238E27FC236}">
                <a16:creationId xmlns:a16="http://schemas.microsoft.com/office/drawing/2014/main" id="{62C60585-4635-4D33-81B1-AAD318FF965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237488" y="3950051"/>
            <a:ext cx="3329940" cy="2179320"/>
          </a:xfrm>
          <a:prstGeom prst="rect">
            <a:avLst/>
          </a:prstGeom>
          <a:noFill/>
          <a:ln>
            <a:noFill/>
          </a:ln>
        </p:spPr>
      </p:pic>
      <p:pic>
        <p:nvPicPr>
          <p:cNvPr id="14" name="图片 13" descr="第三步">
            <a:extLst>
              <a:ext uri="{FF2B5EF4-FFF2-40B4-BE49-F238E27FC236}">
                <a16:creationId xmlns:a16="http://schemas.microsoft.com/office/drawing/2014/main" id="{3918CA02-37F8-4BBC-80F7-0B424D29A3E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237486" y="1249680"/>
            <a:ext cx="3329940" cy="2179320"/>
          </a:xfrm>
          <a:prstGeom prst="rect">
            <a:avLst/>
          </a:prstGeom>
          <a:noFill/>
          <a:ln>
            <a:noFill/>
          </a:ln>
        </p:spPr>
      </p:pic>
    </p:spTree>
    <p:extLst>
      <p:ext uri="{BB962C8B-B14F-4D97-AF65-F5344CB8AC3E}">
        <p14:creationId xmlns:p14="http://schemas.microsoft.com/office/powerpoint/2010/main" val="1853373600"/>
      </p:ext>
    </p:extLst>
  </p:cSld>
  <p:clrMapOvr>
    <a:masterClrMapping/>
  </p:clrMapOvr>
  <p:transition spd="med" advTm="410">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最大流算法</a:t>
            </a:r>
            <a:r>
              <a:rPr lang="en-US" altLang="zh-CN" dirty="0"/>
              <a:t>-Push-</a:t>
            </a:r>
            <a:r>
              <a:rPr lang="en-US" altLang="zh-CN" dirty="0" err="1"/>
              <a:t>Relable</a:t>
            </a:r>
            <a:endParaRPr lang="zh-CN" altLang="en-US" dirty="0"/>
          </a:p>
        </p:txBody>
      </p:sp>
      <p:pic>
        <p:nvPicPr>
          <p:cNvPr id="14" name="图片 19" descr="步骤7">
            <a:extLst>
              <a:ext uri="{FF2B5EF4-FFF2-40B4-BE49-F238E27FC236}">
                <a16:creationId xmlns:a16="http://schemas.microsoft.com/office/drawing/2014/main" id="{5E74AB1D-628C-4487-ADEF-DE82BABD6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51" y="2216943"/>
            <a:ext cx="3330575" cy="217963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20" descr="步骤8">
            <a:extLst>
              <a:ext uri="{FF2B5EF4-FFF2-40B4-BE49-F238E27FC236}">
                <a16:creationId xmlns:a16="http://schemas.microsoft.com/office/drawing/2014/main" id="{57D84953-B900-4ED5-BB2B-6CD2A9EE4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591" y="2216943"/>
            <a:ext cx="3330575" cy="2179637"/>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21" descr="步骤9">
            <a:extLst>
              <a:ext uri="{FF2B5EF4-FFF2-40B4-BE49-F238E27FC236}">
                <a16:creationId xmlns:a16="http://schemas.microsoft.com/office/drawing/2014/main" id="{19C0C989-D243-4AF8-9F36-D45688E767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8031" y="2216942"/>
            <a:ext cx="3330575" cy="217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239263"/>
      </p:ext>
    </p:extLst>
  </p:cSld>
  <p:clrMapOvr>
    <a:masterClrMapping/>
  </p:clrMapOvr>
  <p:transition spd="med" advTm="34">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最大流算法</a:t>
            </a:r>
            <a:r>
              <a:rPr lang="en-US" altLang="zh-CN" dirty="0"/>
              <a:t>-Push-</a:t>
            </a:r>
            <a:r>
              <a:rPr lang="en-US" altLang="zh-CN" dirty="0" err="1"/>
              <a:t>Relable</a:t>
            </a:r>
            <a:endParaRPr lang="zh-CN" altLang="en-US" dirty="0"/>
          </a:p>
        </p:txBody>
      </p:sp>
      <p:sp>
        <p:nvSpPr>
          <p:cNvPr id="8" name="内容占位符 1">
            <a:extLst>
              <a:ext uri="{FF2B5EF4-FFF2-40B4-BE49-F238E27FC236}">
                <a16:creationId xmlns:a16="http://schemas.microsoft.com/office/drawing/2014/main" id="{719221F1-C72F-466C-8FD2-0837630DD77F}"/>
              </a:ext>
            </a:extLst>
          </p:cNvPr>
          <p:cNvSpPr>
            <a:spLocks noGrp="1"/>
          </p:cNvSpPr>
          <p:nvPr>
            <p:ph sz="quarter" idx="10"/>
          </p:nvPr>
        </p:nvSpPr>
        <p:spPr>
          <a:xfrm>
            <a:off x="313151" y="865846"/>
            <a:ext cx="11508434" cy="5802968"/>
          </a:xfrm>
        </p:spPr>
        <p:txBody>
          <a:bodyPr/>
          <a:lstStyle/>
          <a:p>
            <a:r>
              <a:rPr lang="en-US" altLang="zh-CN" sz="2000" kern="100" spc="-10" dirty="0">
                <a:solidFill>
                  <a:srgbClr val="000000"/>
                </a:solidFill>
                <a:effectLst/>
                <a:latin typeface="Arial" panose="020B0604020202020204" pitchFamily="34" charset="0"/>
                <a:ea typeface="等线" panose="02010600030101010101" pitchFamily="2" charset="-122"/>
                <a:cs typeface="Arial" panose="020B0604020202020204" pitchFamily="34" charset="0"/>
              </a:rPr>
              <a:t>2.8GHz</a:t>
            </a:r>
            <a:r>
              <a:rPr lang="zh-CN" altLang="en-US" sz="2000" kern="100" spc="-10" dirty="0">
                <a:solidFill>
                  <a:srgbClr val="000000"/>
                </a:solidFill>
                <a:effectLst/>
                <a:latin typeface="Arial" panose="020B0604020202020204" pitchFamily="34" charset="0"/>
                <a:ea typeface="等线" panose="02010600030101010101" pitchFamily="2" charset="-122"/>
                <a:cs typeface="Arial" panose="020B0604020202020204" pitchFamily="34" charset="0"/>
              </a:rPr>
              <a:t>的笔记本上分别对以上提到的三种算法进行了尝试，最终的结果如下表所示。由于原图为无向图，我们通过将每条无项边转化为两条指向相反、容量与无项边相同的有向边，得到了一个对称矩阵，以应用上述算法求解最大流问题。</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dirty="0"/>
              <a:t>从算法的理论时间复杂度来看，</a:t>
            </a:r>
            <a:r>
              <a:rPr lang="en-US" altLang="zh-CN" dirty="0"/>
              <a:t>EK</a:t>
            </a:r>
            <a:r>
              <a:rPr lang="zh-CN" altLang="en-US" dirty="0"/>
              <a:t>算法的复杂度为</a:t>
            </a:r>
            <a:r>
              <a:rPr lang="en-US" altLang="zh-CN" dirty="0"/>
              <a:t>O(VE^{2})</a:t>
            </a:r>
            <a:r>
              <a:rPr lang="zh-CN" altLang="en-US" dirty="0"/>
              <a:t>，而另外两个算法的复杂度均为 </a:t>
            </a:r>
            <a:r>
              <a:rPr lang="en-US" altLang="zh-CN" dirty="0"/>
              <a:t>O(V^{ 2}E)</a:t>
            </a:r>
            <a:r>
              <a:rPr lang="zh-CN" altLang="en-US" dirty="0"/>
              <a:t>，本次实验中无向图的节点个数为</a:t>
            </a:r>
            <a:r>
              <a:rPr lang="en-US" altLang="zh-CN" dirty="0"/>
              <a:t>6</a:t>
            </a:r>
            <a:r>
              <a:rPr lang="zh-CN" altLang="en-US" dirty="0"/>
              <a:t>个，边的数量为</a:t>
            </a:r>
            <a:r>
              <a:rPr lang="en-US" altLang="zh-CN" dirty="0"/>
              <a:t>9</a:t>
            </a:r>
            <a:r>
              <a:rPr lang="zh-CN" altLang="en-US" dirty="0"/>
              <a:t>个，从结果表明，</a:t>
            </a:r>
            <a:r>
              <a:rPr lang="en-US" altLang="zh-CN" dirty="0"/>
              <a:t>EK</a:t>
            </a:r>
            <a:r>
              <a:rPr lang="zh-CN" altLang="en-US" dirty="0"/>
              <a:t>算法的速度明显低于</a:t>
            </a:r>
            <a:r>
              <a:rPr lang="en-US" altLang="zh-CN" dirty="0" err="1"/>
              <a:t>Dinic</a:t>
            </a:r>
            <a:r>
              <a:rPr lang="zh-CN" altLang="en-US" dirty="0"/>
              <a:t>和</a:t>
            </a:r>
            <a:r>
              <a:rPr lang="en-US" altLang="zh-CN" dirty="0"/>
              <a:t>Push Relabel</a:t>
            </a:r>
            <a:r>
              <a:rPr lang="zh-CN" altLang="en-US" dirty="0"/>
              <a:t>，这和复杂度是吻合的。三个算法的最大流结果均为</a:t>
            </a:r>
            <a:r>
              <a:rPr lang="en-US" altLang="zh-CN" dirty="0"/>
              <a:t>23</a:t>
            </a:r>
            <a:r>
              <a:rPr lang="zh-CN" altLang="en-US" dirty="0"/>
              <a:t>，经过简单验算之后可以确认这已经是最优解。</a:t>
            </a:r>
            <a:endParaRPr lang="en-US" altLang="zh-CN" dirty="0"/>
          </a:p>
        </p:txBody>
      </p:sp>
      <p:pic>
        <p:nvPicPr>
          <p:cNvPr id="5" name="图片 4">
            <a:extLst>
              <a:ext uri="{FF2B5EF4-FFF2-40B4-BE49-F238E27FC236}">
                <a16:creationId xmlns:a16="http://schemas.microsoft.com/office/drawing/2014/main" id="{546C5CB5-CEB8-442D-BA57-42E910DC7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213" y="3799228"/>
            <a:ext cx="5313574" cy="2335758"/>
          </a:xfrm>
          <a:prstGeom prst="rect">
            <a:avLst/>
          </a:prstGeom>
        </p:spPr>
      </p:pic>
    </p:spTree>
    <p:extLst>
      <p:ext uri="{BB962C8B-B14F-4D97-AF65-F5344CB8AC3E}">
        <p14:creationId xmlns:p14="http://schemas.microsoft.com/office/powerpoint/2010/main" val="102536778"/>
      </p:ext>
    </p:extLst>
  </p:cSld>
  <p:clrMapOvr>
    <a:masterClrMapping/>
  </p:clrMapOvr>
  <p:transition spd="med" advTm="1">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801" y="100208"/>
            <a:ext cx="8632687" cy="472287"/>
          </a:xfrm>
        </p:spPr>
        <p:txBody>
          <a:bodyPr>
            <a:normAutofit/>
          </a:bodyPr>
          <a:lstStyle/>
          <a:p>
            <a:r>
              <a:rPr lang="zh-CN" altLang="en-US" sz="2400" dirty="0"/>
              <a:t>目录</a:t>
            </a:r>
          </a:p>
        </p:txBody>
      </p:sp>
      <p:grpSp>
        <p:nvGrpSpPr>
          <p:cNvPr id="23" name="组合 22"/>
          <p:cNvGrpSpPr/>
          <p:nvPr/>
        </p:nvGrpSpPr>
        <p:grpSpPr>
          <a:xfrm>
            <a:off x="2608786" y="1979414"/>
            <a:ext cx="843427" cy="443226"/>
            <a:chOff x="666810" y="2586037"/>
            <a:chExt cx="468000" cy="245937"/>
          </a:xfrm>
        </p:grpSpPr>
        <p:sp>
          <p:nvSpPr>
            <p:cNvPr id="2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25" name="文本框 2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6" name="直接连接符 25"/>
          <p:cNvCxnSpPr>
            <a:stCxn id="24" idx="6"/>
          </p:cNvCxnSpPr>
          <p:nvPr/>
        </p:nvCxnSpPr>
        <p:spPr>
          <a:xfrm>
            <a:off x="3301284" y="238707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608786" y="2899387"/>
            <a:ext cx="843427" cy="443226"/>
            <a:chOff x="666810" y="2586037"/>
            <a:chExt cx="468000" cy="245937"/>
          </a:xfrm>
        </p:grpSpPr>
        <p:sp>
          <p:nvSpPr>
            <p:cNvPr id="29"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30" name="文本框 29"/>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p:cNvCxnSpPr>
            <a:stCxn id="29" idx="6"/>
          </p:cNvCxnSpPr>
          <p:nvPr/>
        </p:nvCxnSpPr>
        <p:spPr>
          <a:xfrm>
            <a:off x="3301284" y="330705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608786" y="3819360"/>
            <a:ext cx="843427" cy="443226"/>
            <a:chOff x="666810" y="2586037"/>
            <a:chExt cx="468000" cy="245937"/>
          </a:xfrm>
        </p:grpSpPr>
        <p:sp>
          <p:nvSpPr>
            <p:cNvPr id="3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004098"/>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35" name="文本框 3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6" name="直接连接符 35"/>
          <p:cNvCxnSpPr>
            <a:stCxn id="34" idx="6"/>
          </p:cNvCxnSpPr>
          <p:nvPr/>
        </p:nvCxnSpPr>
        <p:spPr>
          <a:xfrm>
            <a:off x="3301284" y="422702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682324" y="2863044"/>
            <a:ext cx="4387392" cy="461665"/>
          </a:xfrm>
          <a:prstGeom prst="rect">
            <a:avLst/>
          </a:prstGeom>
          <a:noFill/>
        </p:spPr>
        <p:txBody>
          <a:bodyPr wrap="square" rtlCol="0">
            <a:spAutoFit/>
          </a:bodyPr>
          <a:lstStyle/>
          <a:p>
            <a:pPr>
              <a:spcBef>
                <a:spcPct val="35000"/>
              </a:spcBef>
            </a:pPr>
            <a:r>
              <a:rPr lang="zh-CN" altLang="en-US" sz="2400" dirty="0">
                <a:cs typeface="Arial" charset="0"/>
              </a:rPr>
              <a:t>最大流问题</a:t>
            </a:r>
          </a:p>
        </p:txBody>
      </p:sp>
      <p:sp>
        <p:nvSpPr>
          <p:cNvPr id="48" name="文本框 47"/>
          <p:cNvSpPr txBox="1"/>
          <p:nvPr/>
        </p:nvSpPr>
        <p:spPr>
          <a:xfrm>
            <a:off x="3682324" y="3762308"/>
            <a:ext cx="4387392" cy="461665"/>
          </a:xfrm>
          <a:prstGeom prst="rect">
            <a:avLst/>
          </a:prstGeom>
          <a:noFill/>
        </p:spPr>
        <p:txBody>
          <a:bodyPr wrap="square" rtlCol="0">
            <a:spAutoFit/>
          </a:bodyPr>
          <a:lstStyle/>
          <a:p>
            <a:r>
              <a:rPr lang="zh-CN" altLang="en-US" sz="2400" dirty="0">
                <a:cs typeface="Arial" charset="0"/>
              </a:rPr>
              <a:t>传感器覆盖问题</a:t>
            </a:r>
          </a:p>
        </p:txBody>
      </p:sp>
      <p:sp>
        <p:nvSpPr>
          <p:cNvPr id="32" name="文本框 31">
            <a:extLst>
              <a:ext uri="{FF2B5EF4-FFF2-40B4-BE49-F238E27FC236}">
                <a16:creationId xmlns:a16="http://schemas.microsoft.com/office/drawing/2014/main" id="{2A1C6798-6EE5-C94B-9152-7E02B7F9815E}"/>
              </a:ext>
            </a:extLst>
          </p:cNvPr>
          <p:cNvSpPr txBox="1"/>
          <p:nvPr/>
        </p:nvSpPr>
        <p:spPr>
          <a:xfrm>
            <a:off x="3682324" y="1950598"/>
            <a:ext cx="4387392" cy="461665"/>
          </a:xfrm>
          <a:prstGeom prst="rect">
            <a:avLst/>
          </a:prstGeom>
          <a:noFill/>
        </p:spPr>
        <p:txBody>
          <a:bodyPr wrap="square" rtlCol="0">
            <a:spAutoFit/>
          </a:bodyPr>
          <a:lstStyle/>
          <a:p>
            <a:r>
              <a:rPr lang="zh-CN" altLang="en-US" sz="2400" dirty="0"/>
              <a:t>快递员问题</a:t>
            </a:r>
          </a:p>
        </p:txBody>
      </p:sp>
    </p:spTree>
    <p:extLst>
      <p:ext uri="{BB962C8B-B14F-4D97-AF65-F5344CB8AC3E}">
        <p14:creationId xmlns:p14="http://schemas.microsoft.com/office/powerpoint/2010/main" val="4039487351"/>
      </p:ext>
    </p:extLst>
  </p:cSld>
  <p:clrMapOvr>
    <a:masterClrMapping/>
  </p:clrMapOvr>
  <p:transition spd="med" advTm="204">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问题概述</a:t>
            </a:r>
          </a:p>
        </p:txBody>
      </p:sp>
      <p:cxnSp>
        <p:nvCxnSpPr>
          <p:cNvPr id="103" name="直接连接符 102">
            <a:extLst>
              <a:ext uri="{FF2B5EF4-FFF2-40B4-BE49-F238E27FC236}">
                <a16:creationId xmlns:a16="http://schemas.microsoft.com/office/drawing/2014/main" id="{3B5256FF-C422-48E9-83CD-370A5E346D20}"/>
              </a:ext>
            </a:extLst>
          </p:cNvPr>
          <p:cNvCxnSpPr/>
          <p:nvPr/>
        </p:nvCxnSpPr>
        <p:spPr>
          <a:xfrm>
            <a:off x="6219015" y="729954"/>
            <a:ext cx="0" cy="5864087"/>
          </a:xfrm>
          <a:prstGeom prst="line">
            <a:avLst/>
          </a:prstGeom>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F491DB8C-EE93-41E5-BF14-C38C2808963E}"/>
              </a:ext>
            </a:extLst>
          </p:cNvPr>
          <p:cNvSpPr/>
          <p:nvPr/>
        </p:nvSpPr>
        <p:spPr>
          <a:xfrm>
            <a:off x="7828444" y="379230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878CCCD4-BD90-4795-B8E3-CF2DF6AEBAED}"/>
              </a:ext>
            </a:extLst>
          </p:cNvPr>
          <p:cNvSpPr/>
          <p:nvPr/>
        </p:nvSpPr>
        <p:spPr>
          <a:xfrm>
            <a:off x="9216896" y="2346489"/>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A470B48-B1BB-4619-9762-77FA16A3CAFB}"/>
              </a:ext>
            </a:extLst>
          </p:cNvPr>
          <p:cNvSpPr/>
          <p:nvPr/>
        </p:nvSpPr>
        <p:spPr>
          <a:xfrm>
            <a:off x="8468888" y="234980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3A743AF0-FAC2-404E-A595-CEE4AEB50319}"/>
              </a:ext>
            </a:extLst>
          </p:cNvPr>
          <p:cNvSpPr/>
          <p:nvPr/>
        </p:nvSpPr>
        <p:spPr>
          <a:xfrm>
            <a:off x="8200053" y="5335587"/>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3BD42B78-25F4-429F-AAC1-E4BE063EB00A}"/>
              </a:ext>
            </a:extLst>
          </p:cNvPr>
          <p:cNvSpPr/>
          <p:nvPr/>
        </p:nvSpPr>
        <p:spPr>
          <a:xfrm>
            <a:off x="10155164" y="304315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1D8BA807-98B8-467F-A9FA-BB36C0AD6790}"/>
              </a:ext>
            </a:extLst>
          </p:cNvPr>
          <p:cNvSpPr/>
          <p:nvPr/>
        </p:nvSpPr>
        <p:spPr>
          <a:xfrm>
            <a:off x="9147341" y="5183350"/>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82EA5A6-EA82-44DF-92C5-BF530A0FDC9B}"/>
              </a:ext>
            </a:extLst>
          </p:cNvPr>
          <p:cNvSpPr/>
          <p:nvPr/>
        </p:nvSpPr>
        <p:spPr>
          <a:xfrm>
            <a:off x="8916492" y="145742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9D2A4933-CAB7-4706-921F-6B1FDBDB392C}"/>
              </a:ext>
            </a:extLst>
          </p:cNvPr>
          <p:cNvSpPr/>
          <p:nvPr/>
        </p:nvSpPr>
        <p:spPr>
          <a:xfrm>
            <a:off x="6873044" y="346092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668AA1C-737E-4BA1-9EA4-13C298E0DEA3}"/>
              </a:ext>
            </a:extLst>
          </p:cNvPr>
          <p:cNvSpPr/>
          <p:nvPr/>
        </p:nvSpPr>
        <p:spPr>
          <a:xfrm>
            <a:off x="8916492" y="3320387"/>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994FF66-3495-4531-A3C0-F5630DF7190F}"/>
              </a:ext>
            </a:extLst>
          </p:cNvPr>
          <p:cNvSpPr/>
          <p:nvPr/>
        </p:nvSpPr>
        <p:spPr>
          <a:xfrm>
            <a:off x="8884807" y="429097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9EC7B22F-748D-4148-A7A7-C0E2C8B925D7}"/>
              </a:ext>
            </a:extLst>
          </p:cNvPr>
          <p:cNvCxnSpPr>
            <a:cxnSpLocks/>
            <a:stCxn id="33" idx="3"/>
            <a:endCxn id="40" idx="5"/>
          </p:cNvCxnSpPr>
          <p:nvPr/>
        </p:nvCxnSpPr>
        <p:spPr>
          <a:xfrm flipH="1" flipV="1">
            <a:off x="7103893" y="3713756"/>
            <a:ext cx="764158" cy="33138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直接连接符 68">
            <a:extLst>
              <a:ext uri="{FF2B5EF4-FFF2-40B4-BE49-F238E27FC236}">
                <a16:creationId xmlns:a16="http://schemas.microsoft.com/office/drawing/2014/main" id="{E63A22F3-2869-4C73-B668-8D22CBFB2668}"/>
              </a:ext>
            </a:extLst>
          </p:cNvPr>
          <p:cNvCxnSpPr>
            <a:cxnSpLocks/>
            <a:stCxn id="33" idx="6"/>
            <a:endCxn id="41" idx="3"/>
          </p:cNvCxnSpPr>
          <p:nvPr/>
        </p:nvCxnSpPr>
        <p:spPr>
          <a:xfrm flipV="1">
            <a:off x="8098900" y="3573221"/>
            <a:ext cx="857199" cy="36718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直接连接符 69">
            <a:extLst>
              <a:ext uri="{FF2B5EF4-FFF2-40B4-BE49-F238E27FC236}">
                <a16:creationId xmlns:a16="http://schemas.microsoft.com/office/drawing/2014/main" id="{B66BE69E-2162-4B90-B56E-3D629A9A9648}"/>
              </a:ext>
            </a:extLst>
          </p:cNvPr>
          <p:cNvCxnSpPr>
            <a:cxnSpLocks/>
            <a:stCxn id="34" idx="6"/>
            <a:endCxn id="39" idx="5"/>
          </p:cNvCxnSpPr>
          <p:nvPr/>
        </p:nvCxnSpPr>
        <p:spPr>
          <a:xfrm flipH="1" flipV="1">
            <a:off x="9147341" y="1710258"/>
            <a:ext cx="340011" cy="78433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直接连接符 73">
            <a:extLst>
              <a:ext uri="{FF2B5EF4-FFF2-40B4-BE49-F238E27FC236}">
                <a16:creationId xmlns:a16="http://schemas.microsoft.com/office/drawing/2014/main" id="{C4D94B7A-7F43-4814-B373-757F67000E40}"/>
              </a:ext>
            </a:extLst>
          </p:cNvPr>
          <p:cNvCxnSpPr>
            <a:cxnSpLocks/>
            <a:stCxn id="34" idx="2"/>
            <a:endCxn id="41" idx="7"/>
          </p:cNvCxnSpPr>
          <p:nvPr/>
        </p:nvCxnSpPr>
        <p:spPr>
          <a:xfrm flipH="1">
            <a:off x="9147341" y="2494596"/>
            <a:ext cx="69555" cy="8691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直接连接符 74">
            <a:extLst>
              <a:ext uri="{FF2B5EF4-FFF2-40B4-BE49-F238E27FC236}">
                <a16:creationId xmlns:a16="http://schemas.microsoft.com/office/drawing/2014/main" id="{ACFF019D-44AB-4E01-B18A-BE4562D87080}"/>
              </a:ext>
            </a:extLst>
          </p:cNvPr>
          <p:cNvCxnSpPr>
            <a:cxnSpLocks/>
            <a:stCxn id="35" idx="6"/>
            <a:endCxn id="41" idx="1"/>
          </p:cNvCxnSpPr>
          <p:nvPr/>
        </p:nvCxnSpPr>
        <p:spPr>
          <a:xfrm>
            <a:off x="8739344" y="2497909"/>
            <a:ext cx="216755" cy="86585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直接连接符 75">
            <a:extLst>
              <a:ext uri="{FF2B5EF4-FFF2-40B4-BE49-F238E27FC236}">
                <a16:creationId xmlns:a16="http://schemas.microsoft.com/office/drawing/2014/main" id="{92948C21-EBB0-48BE-A3A5-1CE0B01DAFD2}"/>
              </a:ext>
            </a:extLst>
          </p:cNvPr>
          <p:cNvCxnSpPr>
            <a:cxnSpLocks/>
            <a:stCxn id="35" idx="7"/>
            <a:endCxn id="39" idx="3"/>
          </p:cNvCxnSpPr>
          <p:nvPr/>
        </p:nvCxnSpPr>
        <p:spPr>
          <a:xfrm flipV="1">
            <a:off x="8699737" y="1710258"/>
            <a:ext cx="256362" cy="68292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直接连接符 76">
            <a:extLst>
              <a:ext uri="{FF2B5EF4-FFF2-40B4-BE49-F238E27FC236}">
                <a16:creationId xmlns:a16="http://schemas.microsoft.com/office/drawing/2014/main" id="{71F259CA-1170-4876-B415-EB618798002F}"/>
              </a:ext>
            </a:extLst>
          </p:cNvPr>
          <p:cNvCxnSpPr>
            <a:stCxn id="36" idx="6"/>
            <a:endCxn id="62" idx="2"/>
          </p:cNvCxnSpPr>
          <p:nvPr/>
        </p:nvCxnSpPr>
        <p:spPr>
          <a:xfrm flipV="1">
            <a:off x="8470509" y="4439079"/>
            <a:ext cx="414298" cy="10446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直接连接符 77">
            <a:extLst>
              <a:ext uri="{FF2B5EF4-FFF2-40B4-BE49-F238E27FC236}">
                <a16:creationId xmlns:a16="http://schemas.microsoft.com/office/drawing/2014/main" id="{850196EB-A9C0-4957-92B2-2A29D841ACCC}"/>
              </a:ext>
            </a:extLst>
          </p:cNvPr>
          <p:cNvCxnSpPr>
            <a:cxnSpLocks/>
            <a:stCxn id="37" idx="2"/>
            <a:endCxn id="41" idx="6"/>
          </p:cNvCxnSpPr>
          <p:nvPr/>
        </p:nvCxnSpPr>
        <p:spPr>
          <a:xfrm flipH="1">
            <a:off x="9186948" y="3191260"/>
            <a:ext cx="968216" cy="27723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直接连接符 78">
            <a:extLst>
              <a:ext uri="{FF2B5EF4-FFF2-40B4-BE49-F238E27FC236}">
                <a16:creationId xmlns:a16="http://schemas.microsoft.com/office/drawing/2014/main" id="{12022139-7183-4BB5-9C0D-68C28398137C}"/>
              </a:ext>
            </a:extLst>
          </p:cNvPr>
          <p:cNvCxnSpPr>
            <a:cxnSpLocks/>
            <a:stCxn id="38" idx="0"/>
            <a:endCxn id="62" idx="6"/>
          </p:cNvCxnSpPr>
          <p:nvPr/>
        </p:nvCxnSpPr>
        <p:spPr>
          <a:xfrm flipH="1" flipV="1">
            <a:off x="9155263" y="4439079"/>
            <a:ext cx="127306" cy="7442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直接连接符 79">
            <a:extLst>
              <a:ext uri="{FF2B5EF4-FFF2-40B4-BE49-F238E27FC236}">
                <a16:creationId xmlns:a16="http://schemas.microsoft.com/office/drawing/2014/main" id="{01F9B295-18B2-49A3-9B65-1332BA5A3A44}"/>
              </a:ext>
            </a:extLst>
          </p:cNvPr>
          <p:cNvCxnSpPr>
            <a:cxnSpLocks/>
            <a:stCxn id="33" idx="5"/>
            <a:endCxn id="62" idx="1"/>
          </p:cNvCxnSpPr>
          <p:nvPr/>
        </p:nvCxnSpPr>
        <p:spPr>
          <a:xfrm>
            <a:off x="8059293" y="4045137"/>
            <a:ext cx="865121" cy="2892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1" name="椭圆 80">
            <a:extLst>
              <a:ext uri="{FF2B5EF4-FFF2-40B4-BE49-F238E27FC236}">
                <a16:creationId xmlns:a16="http://schemas.microsoft.com/office/drawing/2014/main" id="{4DD89837-9082-4912-8F66-CE9A67BCC3AB}"/>
              </a:ext>
            </a:extLst>
          </p:cNvPr>
          <p:cNvSpPr/>
          <p:nvPr/>
        </p:nvSpPr>
        <p:spPr>
          <a:xfrm>
            <a:off x="7501299" y="250621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FB8AFD4C-023F-4903-9AAE-D49365B55D22}"/>
              </a:ext>
            </a:extLst>
          </p:cNvPr>
          <p:cNvSpPr/>
          <p:nvPr/>
        </p:nvSpPr>
        <p:spPr>
          <a:xfrm>
            <a:off x="7850875" y="4571401"/>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a:extLst>
              <a:ext uri="{FF2B5EF4-FFF2-40B4-BE49-F238E27FC236}">
                <a16:creationId xmlns:a16="http://schemas.microsoft.com/office/drawing/2014/main" id="{4917D619-5089-462C-95D2-3726C4B3D302}"/>
              </a:ext>
            </a:extLst>
          </p:cNvPr>
          <p:cNvCxnSpPr>
            <a:cxnSpLocks/>
            <a:stCxn id="33" idx="0"/>
            <a:endCxn id="81" idx="4"/>
          </p:cNvCxnSpPr>
          <p:nvPr/>
        </p:nvCxnSpPr>
        <p:spPr>
          <a:xfrm flipH="1" flipV="1">
            <a:off x="7636527" y="2802428"/>
            <a:ext cx="327145" cy="98987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直接连接符 83">
            <a:extLst>
              <a:ext uri="{FF2B5EF4-FFF2-40B4-BE49-F238E27FC236}">
                <a16:creationId xmlns:a16="http://schemas.microsoft.com/office/drawing/2014/main" id="{F07B72F7-88AD-43DF-BC2C-BBDEBDB9DFB6}"/>
              </a:ext>
            </a:extLst>
          </p:cNvPr>
          <p:cNvCxnSpPr>
            <a:cxnSpLocks/>
            <a:stCxn id="35" idx="2"/>
            <a:endCxn id="81" idx="6"/>
          </p:cNvCxnSpPr>
          <p:nvPr/>
        </p:nvCxnSpPr>
        <p:spPr>
          <a:xfrm flipH="1">
            <a:off x="7771755" y="2497909"/>
            <a:ext cx="697133" cy="15641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直接连接符 84">
            <a:extLst>
              <a:ext uri="{FF2B5EF4-FFF2-40B4-BE49-F238E27FC236}">
                <a16:creationId xmlns:a16="http://schemas.microsoft.com/office/drawing/2014/main" id="{E1D67325-EDBC-47A0-9B21-ACCD8444729E}"/>
              </a:ext>
            </a:extLst>
          </p:cNvPr>
          <p:cNvCxnSpPr>
            <a:cxnSpLocks/>
            <a:stCxn id="36" idx="0"/>
            <a:endCxn id="82" idx="5"/>
          </p:cNvCxnSpPr>
          <p:nvPr/>
        </p:nvCxnSpPr>
        <p:spPr>
          <a:xfrm flipH="1" flipV="1">
            <a:off x="8081724" y="4824235"/>
            <a:ext cx="253557" cy="51135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直接连接符 85">
            <a:extLst>
              <a:ext uri="{FF2B5EF4-FFF2-40B4-BE49-F238E27FC236}">
                <a16:creationId xmlns:a16="http://schemas.microsoft.com/office/drawing/2014/main" id="{4380EADA-FC6E-44D0-B8D0-288F57A61535}"/>
              </a:ext>
            </a:extLst>
          </p:cNvPr>
          <p:cNvCxnSpPr>
            <a:cxnSpLocks/>
            <a:stCxn id="33" idx="4"/>
            <a:endCxn id="82" idx="0"/>
          </p:cNvCxnSpPr>
          <p:nvPr/>
        </p:nvCxnSpPr>
        <p:spPr>
          <a:xfrm>
            <a:off x="7963672" y="4088517"/>
            <a:ext cx="22431" cy="48288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文本框 86">
            <a:extLst>
              <a:ext uri="{FF2B5EF4-FFF2-40B4-BE49-F238E27FC236}">
                <a16:creationId xmlns:a16="http://schemas.microsoft.com/office/drawing/2014/main" id="{0948CA4E-1F8E-4B69-8F07-6A166205C827}"/>
              </a:ext>
            </a:extLst>
          </p:cNvPr>
          <p:cNvSpPr txBox="1"/>
          <p:nvPr/>
        </p:nvSpPr>
        <p:spPr>
          <a:xfrm>
            <a:off x="10290392" y="2682774"/>
            <a:ext cx="877163"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传感器</a:t>
            </a:r>
          </a:p>
        </p:txBody>
      </p:sp>
      <p:sp>
        <p:nvSpPr>
          <p:cNvPr id="88" name="文本框 87">
            <a:extLst>
              <a:ext uri="{FF2B5EF4-FFF2-40B4-BE49-F238E27FC236}">
                <a16:creationId xmlns:a16="http://schemas.microsoft.com/office/drawing/2014/main" id="{D17BE9A9-CF77-4B7F-80A7-FF056A5A12B1}"/>
              </a:ext>
            </a:extLst>
          </p:cNvPr>
          <p:cNvSpPr txBox="1"/>
          <p:nvPr/>
        </p:nvSpPr>
        <p:spPr>
          <a:xfrm>
            <a:off x="8705793" y="1118205"/>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目标</a:t>
            </a:r>
          </a:p>
        </p:txBody>
      </p:sp>
      <p:sp>
        <p:nvSpPr>
          <p:cNvPr id="43" name="内容占位符 3">
            <a:extLst>
              <a:ext uri="{FF2B5EF4-FFF2-40B4-BE49-F238E27FC236}">
                <a16:creationId xmlns:a16="http://schemas.microsoft.com/office/drawing/2014/main" id="{CCE699A1-3480-4B29-BA6F-BE7D9180AC1B}"/>
              </a:ext>
            </a:extLst>
          </p:cNvPr>
          <p:cNvSpPr>
            <a:spLocks noGrp="1"/>
          </p:cNvSpPr>
          <p:nvPr>
            <p:ph sz="quarter" idx="10"/>
          </p:nvPr>
        </p:nvSpPr>
        <p:spPr>
          <a:xfrm>
            <a:off x="59467" y="966322"/>
            <a:ext cx="6014762" cy="5627719"/>
          </a:xfrm>
        </p:spPr>
        <p:txBody>
          <a:bodyPr>
            <a:normAutofit/>
          </a:bodyPr>
          <a:lstStyle/>
          <a:p>
            <a:r>
              <a:rPr lang="zh-CN" altLang="zh-CN" kern="100" dirty="0">
                <a:effectLst/>
                <a:latin typeface="+mj-lt"/>
                <a:ea typeface="宋体" panose="02010600030101010101" pitchFamily="2" charset="-122"/>
                <a:cs typeface="Times New Roman" panose="02020603050405020304" pitchFamily="18" charset="0"/>
              </a:rPr>
              <a:t>目前环境检测对数据传输精度要求越来越高，无线传感器网络逐渐成为了研究的热点。节点的覆盖范围和监测能力决定了数据采集与传输的可能性，节点的能耗与使用时长也影响着无线传感器网络的目标覆盖质量。覆盖问题即在无线传感器网络中，在传感器节点个数和能力有限的情况下，设计智能优化算法，提高该网络检测多个目标的覆盖率和降低算法时间复杂度。</a:t>
            </a:r>
            <a:endParaRPr lang="zh-CN" altLang="zh-CN" kern="100" dirty="0">
              <a:effectLst/>
              <a:latin typeface="+mj-lt"/>
              <a:ea typeface="等线" panose="02010600030101010101" pitchFamily="2" charset="-122"/>
              <a:cs typeface="Times New Roman" panose="02020603050405020304" pitchFamily="18" charset="0"/>
            </a:endParaRPr>
          </a:p>
          <a:p>
            <a:r>
              <a:rPr lang="zh-CN" altLang="zh-CN" kern="100" dirty="0">
                <a:effectLst/>
                <a:latin typeface="+mj-lt"/>
                <a:ea typeface="宋体" panose="02010600030101010101" pitchFamily="2" charset="-122"/>
                <a:cs typeface="Times New Roman" panose="02020603050405020304" pitchFamily="18" charset="0"/>
              </a:rPr>
              <a:t>考虑覆盖问题。本课题假设在给定的</a:t>
            </a:r>
            <a:r>
              <a:rPr lang="en-US" altLang="zh-CN" kern="100" dirty="0">
                <a:effectLst/>
                <a:latin typeface="+mj-lt"/>
                <a:ea typeface="宋体" panose="02010600030101010101" pitchFamily="2" charset="-122"/>
                <a:cs typeface="Times New Roman" panose="02020603050405020304" pitchFamily="18" charset="0"/>
              </a:rPr>
              <a:t>400m*400m</a:t>
            </a:r>
            <a:r>
              <a:rPr lang="zh-CN" altLang="zh-CN" kern="100" dirty="0">
                <a:effectLst/>
                <a:latin typeface="+mj-lt"/>
                <a:ea typeface="宋体" panose="02010600030101010101" pitchFamily="2" charset="-122"/>
                <a:cs typeface="Times New Roman" panose="02020603050405020304" pitchFamily="18" charset="0"/>
              </a:rPr>
              <a:t>的感知区域内，随机分布</a:t>
            </a:r>
            <a:r>
              <a:rPr lang="en-US" altLang="zh-CN" kern="100" dirty="0">
                <a:effectLst/>
                <a:latin typeface="+mj-lt"/>
                <a:ea typeface="宋体" panose="02010600030101010101" pitchFamily="2" charset="-122"/>
                <a:cs typeface="Times New Roman" panose="02020603050405020304" pitchFamily="18" charset="0"/>
              </a:rPr>
              <a:t>100</a:t>
            </a:r>
            <a:r>
              <a:rPr lang="zh-CN" altLang="zh-CN" kern="100" dirty="0">
                <a:effectLst/>
                <a:latin typeface="+mj-lt"/>
                <a:ea typeface="宋体" panose="02010600030101010101" pitchFamily="2" charset="-122"/>
                <a:cs typeface="Times New Roman" panose="02020603050405020304" pitchFamily="18" charset="0"/>
              </a:rPr>
              <a:t>个目标和</a:t>
            </a:r>
            <a:r>
              <a:rPr lang="en-US" altLang="zh-CN" kern="100" dirty="0">
                <a:effectLst/>
                <a:latin typeface="+mj-lt"/>
                <a:ea typeface="宋体" panose="02010600030101010101" pitchFamily="2" charset="-122"/>
                <a:cs typeface="Times New Roman" panose="02020603050405020304" pitchFamily="18" charset="0"/>
              </a:rPr>
              <a:t>100</a:t>
            </a:r>
            <a:r>
              <a:rPr lang="zh-CN" altLang="zh-CN" kern="100" dirty="0">
                <a:effectLst/>
                <a:latin typeface="+mj-lt"/>
                <a:ea typeface="宋体" panose="02010600030101010101" pitchFamily="2" charset="-122"/>
                <a:cs typeface="Times New Roman" panose="02020603050405020304" pitchFamily="18" charset="0"/>
              </a:rPr>
              <a:t>个感知节点，假定每个传感器的检测范围为</a:t>
            </a:r>
            <a:r>
              <a:rPr lang="en-US" altLang="zh-CN" kern="100" dirty="0">
                <a:effectLst/>
                <a:latin typeface="+mj-lt"/>
                <a:ea typeface="宋体" panose="02010600030101010101" pitchFamily="2" charset="-122"/>
                <a:cs typeface="Times New Roman" panose="02020603050405020304" pitchFamily="18" charset="0"/>
              </a:rPr>
              <a:t>50m</a:t>
            </a:r>
            <a:r>
              <a:rPr lang="zh-CN" altLang="zh-CN" kern="100" dirty="0">
                <a:effectLst/>
                <a:latin typeface="+mj-lt"/>
                <a:ea typeface="宋体" panose="02010600030101010101" pitchFamily="2" charset="-122"/>
                <a:cs typeface="Times New Roman" panose="02020603050405020304" pitchFamily="18" charset="0"/>
              </a:rPr>
              <a:t>，每个传感器最多可检测到</a:t>
            </a:r>
            <a:r>
              <a:rPr lang="en-US" altLang="zh-CN" kern="100" dirty="0">
                <a:effectLst/>
                <a:latin typeface="+mj-lt"/>
                <a:ea typeface="宋体" panose="02010600030101010101" pitchFamily="2" charset="-122"/>
                <a:cs typeface="Times New Roman" panose="02020603050405020304" pitchFamily="18" charset="0"/>
              </a:rPr>
              <a:t>5</a:t>
            </a:r>
            <a:r>
              <a:rPr lang="zh-CN" altLang="zh-CN" kern="100" dirty="0">
                <a:effectLst/>
                <a:latin typeface="+mj-lt"/>
                <a:ea typeface="宋体" panose="02010600030101010101" pitchFamily="2" charset="-122"/>
                <a:cs typeface="Times New Roman" panose="02020603050405020304" pitchFamily="18" charset="0"/>
              </a:rPr>
              <a:t>个目标，每个目标在同一时间段内必须被</a:t>
            </a:r>
            <a:r>
              <a:rPr lang="en-US" altLang="zh-CN" kern="100" dirty="0">
                <a:effectLst/>
                <a:latin typeface="+mj-lt"/>
                <a:ea typeface="宋体" panose="02010600030101010101" pitchFamily="2" charset="-122"/>
                <a:cs typeface="Times New Roman" panose="02020603050405020304" pitchFamily="18" charset="0"/>
              </a:rPr>
              <a:t>3</a:t>
            </a:r>
            <a:r>
              <a:rPr lang="zh-CN" altLang="zh-CN" kern="100" dirty="0">
                <a:effectLst/>
                <a:latin typeface="+mj-lt"/>
                <a:ea typeface="宋体" panose="02010600030101010101" pitchFamily="2" charset="-122"/>
                <a:cs typeface="Times New Roman" panose="02020603050405020304" pitchFamily="18" charset="0"/>
              </a:rPr>
              <a:t>个传感器检测到。</a:t>
            </a:r>
            <a:endParaRPr lang="en-US" altLang="zh-CN" kern="100" dirty="0">
              <a:effectLst/>
              <a:latin typeface="+mj-lt"/>
              <a:ea typeface="宋体" panose="02010600030101010101" pitchFamily="2" charset="-122"/>
              <a:cs typeface="Times New Roman" panose="02020603050405020304" pitchFamily="18" charset="0"/>
            </a:endParaRPr>
          </a:p>
          <a:p>
            <a:r>
              <a:rPr lang="zh-CN" altLang="en-US" kern="100" dirty="0">
                <a:effectLst/>
                <a:latin typeface="+mj-lt"/>
                <a:ea typeface="宋体" panose="02010600030101010101" pitchFamily="2" charset="-122"/>
                <a:cs typeface="Times New Roman" panose="02020603050405020304" pitchFamily="18" charset="0"/>
              </a:rPr>
              <a:t>静态的、全局的优化问题</a:t>
            </a:r>
            <a:endParaRPr lang="zh-CN" altLang="zh-CN" kern="100" dirty="0">
              <a:effectLst/>
              <a:latin typeface="+mj-lt"/>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30957411"/>
      </p:ext>
    </p:extLst>
  </p:cSld>
  <p:clrMapOvr>
    <a:masterClrMapping/>
  </p:clrMapOvr>
  <p:transition spd="med" advTm="18">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问题初探</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5FA05B3-A805-C44C-ABB0-CCE4426E26DD}"/>
                  </a:ext>
                </a:extLst>
              </p:cNvPr>
              <p:cNvSpPr>
                <a:spLocks noGrp="1"/>
              </p:cNvSpPr>
              <p:nvPr>
                <p:ph sz="quarter" idx="10"/>
              </p:nvPr>
            </p:nvSpPr>
            <p:spPr>
              <a:xfrm>
                <a:off x="52605" y="928925"/>
                <a:ext cx="6014762" cy="5627719"/>
              </a:xfrm>
            </p:spPr>
            <p:txBody>
              <a:bodyPr>
                <a:normAutofit/>
              </a:bodyPr>
              <a:lstStyle/>
              <a:p>
                <a:r>
                  <a:rPr lang="zh-CN" altLang="en-US" kern="100" dirty="0">
                    <a:latin typeface="等线" panose="02010600030101010101" pitchFamily="2" charset="-122"/>
                    <a:ea typeface="宋体" panose="02010600030101010101" pitchFamily="2" charset="-122"/>
                    <a:cs typeface="Times New Roman" panose="02020603050405020304" pitchFamily="18" charset="0"/>
                  </a:rPr>
                  <a:t>随机生成按照问题参数生成传感器与目标的坐标。右图是一张示例图</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r>
                  <a:rPr lang="zh-CN" altLang="en-US" kern="100" dirty="0">
                    <a:latin typeface="等线" panose="02010600030101010101" pitchFamily="2" charset="-122"/>
                    <a:ea typeface="宋体" panose="02010600030101010101" pitchFamily="2" charset="-122"/>
                    <a:cs typeface="Times New Roman" panose="02020603050405020304" pitchFamily="18" charset="0"/>
                  </a:rPr>
                  <a:t>将右图建模成为一个感知矩阵</a:t>
                </a:r>
                <a14:m>
                  <m:oMath xmlns:m="http://schemas.openxmlformats.org/officeDocument/2006/math">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𝑃</m:t>
                    </m:r>
                  </m:oMath>
                </a14:m>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满足：</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𝑖𝑗</m:t>
                          </m:r>
                        </m:sub>
                      </m:sSub>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ctrlPr>
                        </m:dPr>
                        <m:e>
                          <m:eqArr>
                            <m:eqArrPr>
                              <m:ctrlP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ctrlPr>
                            </m:eqArrPr>
                            <m:e>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1, </m:t>
                              </m:r>
                              <m:sSub>
                                <m:sSubPr>
                                  <m:ctrlP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𝑡𝑎𝑟𝑔𝑒𝑡</m:t>
                                  </m:r>
                                </m:e>
                                <m:sub>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𝑖𝑛</m:t>
                              </m:r>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𝐴</m:t>
                              </m:r>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𝑠𝑒𝑛𝑠𝑜</m:t>
                              </m:r>
                              <m:sSub>
                                <m:sSubPr>
                                  <m:ctrlP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0, </m:t>
                              </m:r>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𝑒𝑙𝑠𝑒</m:t>
                              </m:r>
                              <m:r>
                                <a:rPr lang="en-US" altLang="zh-CN" b="0" i="1" kern="100" smtClean="0">
                                  <a:effectLst/>
                                  <a:latin typeface="Cambria Math" panose="02040503050406030204" pitchFamily="18" charset="0"/>
                                  <a:ea typeface="等线" panose="02010600030101010101" pitchFamily="2" charset="-122"/>
                                  <a:cs typeface="Times New Roman" panose="02020603050405020304" pitchFamily="18" charset="0"/>
                                </a:rPr>
                                <m:t>                                </m:t>
                              </m:r>
                            </m:e>
                          </m:eqArr>
                        </m:e>
                      </m:d>
                    </m:oMath>
                  </m:oMathPara>
                </a14:m>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我们的目标是找到一个连接矩阵</a:t>
                </a:r>
                <a14:m>
                  <m:oMath xmlns:m="http://schemas.openxmlformats.org/officeDocument/2006/math">
                    <m: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t>𝐶</m:t>
                    </m:r>
                  </m:oMath>
                </a14:m>
                <a:r>
                  <a:rPr lang="zh-CN" altLang="en-US" kern="100" dirty="0">
                    <a:latin typeface="等线" panose="02010600030101010101" pitchFamily="2" charset="-122"/>
                    <a:ea typeface="等线" panose="02010600030101010101" pitchFamily="2" charset="-122"/>
                    <a:cs typeface="Times New Roman" panose="02020603050405020304" pitchFamily="18" charset="0"/>
                  </a:rPr>
                  <a:t>，满足：</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kern="100">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altLang="zh-CN" i="1" kern="100" smtClean="0">
                              <a:latin typeface="Cambria Math" panose="02040503050406030204" pitchFamily="18" charset="0"/>
                              <a:ea typeface="等线" panose="02010600030101010101" pitchFamily="2" charset="-122"/>
                              <a:cs typeface="Times New Roman" panose="02020603050405020304" pitchFamily="18" charset="0"/>
                            </a:rPr>
                            <m:t>c</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𝑖𝑗</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altLang="zh-CN" i="1" kern="100">
                              <a:latin typeface="Cambria Math" panose="02040503050406030204" pitchFamily="18" charset="0"/>
                              <a:ea typeface="等线" panose="02010600030101010101" pitchFamily="2" charset="-122"/>
                              <a:cs typeface="Times New Roman" panose="02020603050405020304" pitchFamily="18" charset="0"/>
                            </a:rPr>
                          </m:ctrlPr>
                        </m:dPr>
                        <m:e>
                          <m:eqArr>
                            <m:eqArrPr>
                              <m:ctrlPr>
                                <a:rPr lang="en-US" altLang="zh-CN" i="1" kern="100">
                                  <a:latin typeface="Cambria Math" panose="02040503050406030204" pitchFamily="18" charset="0"/>
                                  <a:ea typeface="等线" panose="02010600030101010101" pitchFamily="2" charset="-122"/>
                                  <a:cs typeface="Times New Roman" panose="02020603050405020304" pitchFamily="18" charset="0"/>
                                </a:rPr>
                              </m:ctrlPr>
                            </m:eqArrPr>
                            <m:e>
                              <m:r>
                                <a:rPr lang="en-US" altLang="zh-CN" i="1" kern="100">
                                  <a:latin typeface="Cambria Math" panose="02040503050406030204" pitchFamily="18" charset="0"/>
                                  <a:ea typeface="等线" panose="02010600030101010101" pitchFamily="2" charset="-122"/>
                                  <a:cs typeface="Times New Roman" panose="02020603050405020304" pitchFamily="18" charset="0"/>
                                </a:rPr>
                                <m:t>1, </m:t>
                              </m:r>
                              <m:r>
                                <a:rPr lang="zh-CN" altLang="en-US" i="1" kern="100" smtClean="0">
                                  <a:latin typeface="Cambria Math" panose="02040503050406030204" pitchFamily="18" charset="0"/>
                                  <a:ea typeface="等线" panose="02010600030101010101" pitchFamily="2" charset="-122"/>
                                  <a:cs typeface="Times New Roman" panose="02020603050405020304" pitchFamily="18" charset="0"/>
                                </a:rPr>
                                <m:t>如果</m:t>
                              </m:r>
                              <m:sSub>
                                <m:sSubPr>
                                  <m:ctrlP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altLang="zh-CN" i="0" kern="100">
                                      <a:latin typeface="Cambria Math" panose="02040503050406030204" pitchFamily="18" charset="0"/>
                                      <a:ea typeface="等线" panose="02010600030101010101" pitchFamily="2" charset="-122"/>
                                      <a:cs typeface="Times New Roman" panose="02020603050405020304" pitchFamily="18" charset="0"/>
                                    </a:rPr>
                                    <m:t>sensor</m:t>
                                  </m:r>
                                </m:e>
                                <m:sub>
                                  <m: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t>𝑖</m:t>
                                  </m:r>
                                </m:sub>
                              </m:sSub>
                              <m:r>
                                <a:rPr lang="zh-CN" altLang="en-US" i="1" kern="100">
                                  <a:latin typeface="Cambria Math" panose="02040503050406030204" pitchFamily="18" charset="0"/>
                                  <a:ea typeface="等线" panose="02010600030101010101" pitchFamily="2" charset="-122"/>
                                  <a:cs typeface="Times New Roman" panose="02020603050405020304" pitchFamily="18" charset="0"/>
                                </a:rPr>
                                <m:t>连接</m:t>
                              </m:r>
                              <m:sSub>
                                <m:sSubPr>
                                  <m:ctrlP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altLang="zh-CN" i="0" kern="100" smtClean="0">
                                      <a:latin typeface="Cambria Math" panose="02040503050406030204" pitchFamily="18" charset="0"/>
                                      <a:ea typeface="等线" panose="02010600030101010101" pitchFamily="2" charset="-122"/>
                                      <a:cs typeface="Times New Roman" panose="02020603050405020304" pitchFamily="18" charset="0"/>
                                    </a:rPr>
                                    <m:t>t</m:t>
                                  </m:r>
                                  <m:r>
                                    <m:rPr>
                                      <m:sty m:val="p"/>
                                    </m:rPr>
                                    <a:rPr lang="en-US" altLang="zh-CN" b="0" i="0" kern="100" smtClean="0">
                                      <a:latin typeface="Cambria Math" panose="02040503050406030204" pitchFamily="18" charset="0"/>
                                      <a:ea typeface="等线" panose="02010600030101010101" pitchFamily="2" charset="-122"/>
                                      <a:cs typeface="Times New Roman" panose="02020603050405020304" pitchFamily="18" charset="0"/>
                                    </a:rPr>
                                    <m:t>arget</m:t>
                                  </m:r>
                                </m:e>
                                <m:sub>
                                  <m: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t>𝑗</m:t>
                                  </m:r>
                                </m:sub>
                              </m:sSub>
                            </m:e>
                            <m:e>
                              <m:r>
                                <a:rPr lang="en-US" altLang="zh-CN" i="1" kern="100">
                                  <a:latin typeface="Cambria Math" panose="02040503050406030204" pitchFamily="18" charset="0"/>
                                  <a:ea typeface="等线" panose="02010600030101010101" pitchFamily="2" charset="-122"/>
                                  <a:cs typeface="Times New Roman" panose="02020603050405020304" pitchFamily="18" charset="0"/>
                                </a:rPr>
                                <m:t>0, </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𝑒𝑙𝑠𝑒</m:t>
                              </m:r>
                              <m:r>
                                <a:rPr lang="en-US" altLang="zh-CN" i="1" kern="100">
                                  <a:latin typeface="Cambria Math" panose="02040503050406030204" pitchFamily="18" charset="0"/>
                                  <a:ea typeface="等线" panose="02010600030101010101" pitchFamily="2" charset="-122"/>
                                  <a:cs typeface="Times New Roman" panose="02020603050405020304" pitchFamily="18" charset="0"/>
                                </a:rPr>
                                <m:t>                                    </m:t>
                              </m:r>
                            </m:e>
                          </m:eqArr>
                        </m:e>
                      </m:d>
                    </m:oMath>
                  </m:oMathPara>
                </a14:m>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组合优化问题，数学表达如下：</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4" name="内容占位符 3">
                <a:extLst>
                  <a:ext uri="{FF2B5EF4-FFF2-40B4-BE49-F238E27FC236}">
                    <a16:creationId xmlns:a16="http://schemas.microsoft.com/office/drawing/2014/main" id="{55FA05B3-A805-C44C-ABB0-CCE4426E26DD}"/>
                  </a:ext>
                </a:extLst>
              </p:cNvPr>
              <p:cNvSpPr>
                <a:spLocks noGrp="1" noRot="1" noChangeAspect="1" noMove="1" noResize="1" noEditPoints="1" noAdjustHandles="1" noChangeArrowheads="1" noChangeShapeType="1" noTextEdit="1"/>
              </p:cNvSpPr>
              <p:nvPr>
                <p:ph sz="quarter" idx="10"/>
              </p:nvPr>
            </p:nvSpPr>
            <p:spPr>
              <a:xfrm>
                <a:off x="52605" y="928925"/>
                <a:ext cx="6014762" cy="5627719"/>
              </a:xfrm>
              <a:blipFill>
                <a:blip r:embed="rId3"/>
                <a:stretch>
                  <a:fillRect l="-1055" t="-2921" r="-844" b="-67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2D84CB6-157A-4D7D-A0AC-54456F4B8A28}"/>
              </a:ext>
            </a:extLst>
          </p:cNvPr>
          <p:cNvPicPr>
            <a:picLocks noChangeAspect="1"/>
          </p:cNvPicPr>
          <p:nvPr/>
        </p:nvPicPr>
        <p:blipFill rotWithShape="1">
          <a:blip r:embed="rId4"/>
          <a:srcRect t="6796" b="13492"/>
          <a:stretch/>
        </p:blipFill>
        <p:spPr>
          <a:xfrm>
            <a:off x="218209" y="4949371"/>
            <a:ext cx="5636992" cy="1807569"/>
          </a:xfrm>
          <a:prstGeom prst="rect">
            <a:avLst/>
          </a:prstGeom>
        </p:spPr>
      </p:pic>
      <p:cxnSp>
        <p:nvCxnSpPr>
          <p:cNvPr id="91" name="直接连接符 90">
            <a:extLst>
              <a:ext uri="{FF2B5EF4-FFF2-40B4-BE49-F238E27FC236}">
                <a16:creationId xmlns:a16="http://schemas.microsoft.com/office/drawing/2014/main" id="{62D39BDB-8D2E-44EC-9DC1-E1C7757660A7}"/>
              </a:ext>
            </a:extLst>
          </p:cNvPr>
          <p:cNvCxnSpPr/>
          <p:nvPr/>
        </p:nvCxnSpPr>
        <p:spPr>
          <a:xfrm>
            <a:off x="6219015" y="729954"/>
            <a:ext cx="0" cy="5864087"/>
          </a:xfrm>
          <a:prstGeom prst="line">
            <a:avLst/>
          </a:prstGeom>
        </p:spPr>
        <p:style>
          <a:lnRef idx="1">
            <a:schemeClr val="accent1"/>
          </a:lnRef>
          <a:fillRef idx="0">
            <a:schemeClr val="accent1"/>
          </a:fillRef>
          <a:effectRef idx="0">
            <a:schemeClr val="accent1"/>
          </a:effectRef>
          <a:fontRef idx="minor">
            <a:schemeClr val="tx1"/>
          </a:fontRef>
        </p:style>
      </p:cxnSp>
      <p:sp>
        <p:nvSpPr>
          <p:cNvPr id="92" name="椭圆 91">
            <a:extLst>
              <a:ext uri="{FF2B5EF4-FFF2-40B4-BE49-F238E27FC236}">
                <a16:creationId xmlns:a16="http://schemas.microsoft.com/office/drawing/2014/main" id="{E8D4DC93-198F-493C-9C46-891BBCA85F2F}"/>
              </a:ext>
            </a:extLst>
          </p:cNvPr>
          <p:cNvSpPr/>
          <p:nvPr/>
        </p:nvSpPr>
        <p:spPr>
          <a:xfrm>
            <a:off x="7828444" y="379230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8360FDCB-6278-4A50-814C-1907469A0D51}"/>
              </a:ext>
            </a:extLst>
          </p:cNvPr>
          <p:cNvSpPr/>
          <p:nvPr/>
        </p:nvSpPr>
        <p:spPr>
          <a:xfrm>
            <a:off x="9216896" y="2346489"/>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94F9448-FD8D-4DF3-93C0-3E57B157B687}"/>
              </a:ext>
            </a:extLst>
          </p:cNvPr>
          <p:cNvSpPr/>
          <p:nvPr/>
        </p:nvSpPr>
        <p:spPr>
          <a:xfrm>
            <a:off x="8468888" y="234980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椭圆 94">
            <a:extLst>
              <a:ext uri="{FF2B5EF4-FFF2-40B4-BE49-F238E27FC236}">
                <a16:creationId xmlns:a16="http://schemas.microsoft.com/office/drawing/2014/main" id="{13BE1A0D-258B-4AA0-8A7B-EC86DEFD70C0}"/>
              </a:ext>
            </a:extLst>
          </p:cNvPr>
          <p:cNvSpPr/>
          <p:nvPr/>
        </p:nvSpPr>
        <p:spPr>
          <a:xfrm>
            <a:off x="8200053" y="5335587"/>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9443DFE0-2C5E-4FF7-9351-84E6FF9E06B8}"/>
              </a:ext>
            </a:extLst>
          </p:cNvPr>
          <p:cNvSpPr/>
          <p:nvPr/>
        </p:nvSpPr>
        <p:spPr>
          <a:xfrm>
            <a:off x="10155164" y="304315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F883A1C2-0C9A-45AB-B9C1-322C6A3A5581}"/>
              </a:ext>
            </a:extLst>
          </p:cNvPr>
          <p:cNvSpPr/>
          <p:nvPr/>
        </p:nvSpPr>
        <p:spPr>
          <a:xfrm>
            <a:off x="9147341" y="5183350"/>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EC43C7D1-62C6-4A65-A49B-849DD9DF82CF}"/>
              </a:ext>
            </a:extLst>
          </p:cNvPr>
          <p:cNvSpPr/>
          <p:nvPr/>
        </p:nvSpPr>
        <p:spPr>
          <a:xfrm>
            <a:off x="8916492" y="145742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34652CA9-39F7-47C8-AE2B-6418040F489E}"/>
              </a:ext>
            </a:extLst>
          </p:cNvPr>
          <p:cNvSpPr/>
          <p:nvPr/>
        </p:nvSpPr>
        <p:spPr>
          <a:xfrm>
            <a:off x="6873044" y="346092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CABEB82-325F-4214-A996-1EE207608274}"/>
              </a:ext>
            </a:extLst>
          </p:cNvPr>
          <p:cNvSpPr/>
          <p:nvPr/>
        </p:nvSpPr>
        <p:spPr>
          <a:xfrm>
            <a:off x="8916492" y="3320387"/>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15C6A02E-67A1-4AB1-9A99-3D2AA254134D}"/>
              </a:ext>
            </a:extLst>
          </p:cNvPr>
          <p:cNvSpPr/>
          <p:nvPr/>
        </p:nvSpPr>
        <p:spPr>
          <a:xfrm>
            <a:off x="8884807" y="429097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6762CCB9-C41B-4170-BFAA-637508D1AB09}"/>
              </a:ext>
            </a:extLst>
          </p:cNvPr>
          <p:cNvCxnSpPr>
            <a:cxnSpLocks/>
            <a:stCxn id="92" idx="3"/>
            <a:endCxn id="99" idx="5"/>
          </p:cNvCxnSpPr>
          <p:nvPr/>
        </p:nvCxnSpPr>
        <p:spPr>
          <a:xfrm flipH="1" flipV="1">
            <a:off x="7103893" y="3713756"/>
            <a:ext cx="764158" cy="33138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直接连接符 102">
            <a:extLst>
              <a:ext uri="{FF2B5EF4-FFF2-40B4-BE49-F238E27FC236}">
                <a16:creationId xmlns:a16="http://schemas.microsoft.com/office/drawing/2014/main" id="{C0BA6925-C062-4B20-BC7D-511854C6D4AE}"/>
              </a:ext>
            </a:extLst>
          </p:cNvPr>
          <p:cNvCxnSpPr>
            <a:cxnSpLocks/>
            <a:stCxn id="92" idx="6"/>
            <a:endCxn id="100" idx="3"/>
          </p:cNvCxnSpPr>
          <p:nvPr/>
        </p:nvCxnSpPr>
        <p:spPr>
          <a:xfrm flipV="1">
            <a:off x="8098900" y="3573221"/>
            <a:ext cx="857199" cy="36718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直接连接符 103">
            <a:extLst>
              <a:ext uri="{FF2B5EF4-FFF2-40B4-BE49-F238E27FC236}">
                <a16:creationId xmlns:a16="http://schemas.microsoft.com/office/drawing/2014/main" id="{BBB82090-6F0A-41A4-AE47-1C6AEBA28C2B}"/>
              </a:ext>
            </a:extLst>
          </p:cNvPr>
          <p:cNvCxnSpPr>
            <a:cxnSpLocks/>
            <a:stCxn id="93" idx="6"/>
            <a:endCxn id="98" idx="5"/>
          </p:cNvCxnSpPr>
          <p:nvPr/>
        </p:nvCxnSpPr>
        <p:spPr>
          <a:xfrm flipH="1" flipV="1">
            <a:off x="9147341" y="1710258"/>
            <a:ext cx="340011" cy="78433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直接连接符 104">
            <a:extLst>
              <a:ext uri="{FF2B5EF4-FFF2-40B4-BE49-F238E27FC236}">
                <a16:creationId xmlns:a16="http://schemas.microsoft.com/office/drawing/2014/main" id="{65A9FA7C-62B5-48D7-81D2-9BB20404FC30}"/>
              </a:ext>
            </a:extLst>
          </p:cNvPr>
          <p:cNvCxnSpPr>
            <a:cxnSpLocks/>
            <a:stCxn id="93" idx="2"/>
            <a:endCxn id="100" idx="7"/>
          </p:cNvCxnSpPr>
          <p:nvPr/>
        </p:nvCxnSpPr>
        <p:spPr>
          <a:xfrm flipH="1">
            <a:off x="9147341" y="2494596"/>
            <a:ext cx="69555" cy="8691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 name="直接连接符 105">
            <a:extLst>
              <a:ext uri="{FF2B5EF4-FFF2-40B4-BE49-F238E27FC236}">
                <a16:creationId xmlns:a16="http://schemas.microsoft.com/office/drawing/2014/main" id="{A0349059-BC10-464A-9393-AD8F4CF75159}"/>
              </a:ext>
            </a:extLst>
          </p:cNvPr>
          <p:cNvCxnSpPr>
            <a:cxnSpLocks/>
            <a:stCxn id="94" idx="6"/>
            <a:endCxn id="100" idx="1"/>
          </p:cNvCxnSpPr>
          <p:nvPr/>
        </p:nvCxnSpPr>
        <p:spPr>
          <a:xfrm>
            <a:off x="8739344" y="2497909"/>
            <a:ext cx="216755" cy="86585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 name="直接连接符 106">
            <a:extLst>
              <a:ext uri="{FF2B5EF4-FFF2-40B4-BE49-F238E27FC236}">
                <a16:creationId xmlns:a16="http://schemas.microsoft.com/office/drawing/2014/main" id="{CD2E42F5-337F-4084-B74B-F4A1FC9E623B}"/>
              </a:ext>
            </a:extLst>
          </p:cNvPr>
          <p:cNvCxnSpPr>
            <a:cxnSpLocks/>
            <a:stCxn id="94" idx="7"/>
            <a:endCxn id="98" idx="3"/>
          </p:cNvCxnSpPr>
          <p:nvPr/>
        </p:nvCxnSpPr>
        <p:spPr>
          <a:xfrm flipV="1">
            <a:off x="8699737" y="1710258"/>
            <a:ext cx="256362" cy="68292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直接连接符 107">
            <a:extLst>
              <a:ext uri="{FF2B5EF4-FFF2-40B4-BE49-F238E27FC236}">
                <a16:creationId xmlns:a16="http://schemas.microsoft.com/office/drawing/2014/main" id="{23A4EBA0-4B76-413A-9B26-44905F18DCA3}"/>
              </a:ext>
            </a:extLst>
          </p:cNvPr>
          <p:cNvCxnSpPr>
            <a:stCxn id="95" idx="6"/>
            <a:endCxn id="101" idx="2"/>
          </p:cNvCxnSpPr>
          <p:nvPr/>
        </p:nvCxnSpPr>
        <p:spPr>
          <a:xfrm flipV="1">
            <a:off x="8470509" y="4439079"/>
            <a:ext cx="414298" cy="10446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直接连接符 108">
            <a:extLst>
              <a:ext uri="{FF2B5EF4-FFF2-40B4-BE49-F238E27FC236}">
                <a16:creationId xmlns:a16="http://schemas.microsoft.com/office/drawing/2014/main" id="{E3112BD1-5CCF-4217-8ADF-1EEE72C2BE85}"/>
              </a:ext>
            </a:extLst>
          </p:cNvPr>
          <p:cNvCxnSpPr>
            <a:cxnSpLocks/>
            <a:stCxn id="96" idx="2"/>
            <a:endCxn id="100" idx="6"/>
          </p:cNvCxnSpPr>
          <p:nvPr/>
        </p:nvCxnSpPr>
        <p:spPr>
          <a:xfrm flipH="1">
            <a:off x="9186948" y="3191260"/>
            <a:ext cx="968216" cy="27723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直接连接符 109">
            <a:extLst>
              <a:ext uri="{FF2B5EF4-FFF2-40B4-BE49-F238E27FC236}">
                <a16:creationId xmlns:a16="http://schemas.microsoft.com/office/drawing/2014/main" id="{227458D1-D7C6-4FD6-8CC3-E5AC6C378B5C}"/>
              </a:ext>
            </a:extLst>
          </p:cNvPr>
          <p:cNvCxnSpPr>
            <a:cxnSpLocks/>
            <a:stCxn id="97" idx="0"/>
            <a:endCxn id="101" idx="6"/>
          </p:cNvCxnSpPr>
          <p:nvPr/>
        </p:nvCxnSpPr>
        <p:spPr>
          <a:xfrm flipH="1" flipV="1">
            <a:off x="9155263" y="4439079"/>
            <a:ext cx="127306" cy="7442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1" name="直接连接符 110">
            <a:extLst>
              <a:ext uri="{FF2B5EF4-FFF2-40B4-BE49-F238E27FC236}">
                <a16:creationId xmlns:a16="http://schemas.microsoft.com/office/drawing/2014/main" id="{D634B015-9A48-4EB7-A435-B9CB2C1C1E94}"/>
              </a:ext>
            </a:extLst>
          </p:cNvPr>
          <p:cNvCxnSpPr>
            <a:cxnSpLocks/>
            <a:stCxn id="92" idx="5"/>
            <a:endCxn id="101" idx="1"/>
          </p:cNvCxnSpPr>
          <p:nvPr/>
        </p:nvCxnSpPr>
        <p:spPr>
          <a:xfrm>
            <a:off x="8059293" y="4045137"/>
            <a:ext cx="865121" cy="2892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2" name="椭圆 111">
            <a:extLst>
              <a:ext uri="{FF2B5EF4-FFF2-40B4-BE49-F238E27FC236}">
                <a16:creationId xmlns:a16="http://schemas.microsoft.com/office/drawing/2014/main" id="{179DBA78-9C54-4EBF-ACC8-C8C655055AF4}"/>
              </a:ext>
            </a:extLst>
          </p:cNvPr>
          <p:cNvSpPr/>
          <p:nvPr/>
        </p:nvSpPr>
        <p:spPr>
          <a:xfrm>
            <a:off x="7501299" y="250621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2BC16F44-5C32-4933-877A-719527C25DB9}"/>
              </a:ext>
            </a:extLst>
          </p:cNvPr>
          <p:cNvSpPr/>
          <p:nvPr/>
        </p:nvSpPr>
        <p:spPr>
          <a:xfrm>
            <a:off x="7850875" y="4571401"/>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7AA36450-4A9C-48B1-8B3D-2BB698E12E64}"/>
              </a:ext>
            </a:extLst>
          </p:cNvPr>
          <p:cNvCxnSpPr>
            <a:cxnSpLocks/>
            <a:stCxn id="92" idx="0"/>
            <a:endCxn id="112" idx="4"/>
          </p:cNvCxnSpPr>
          <p:nvPr/>
        </p:nvCxnSpPr>
        <p:spPr>
          <a:xfrm flipH="1" flipV="1">
            <a:off x="7636527" y="2802428"/>
            <a:ext cx="327145" cy="98987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连接符 114">
            <a:extLst>
              <a:ext uri="{FF2B5EF4-FFF2-40B4-BE49-F238E27FC236}">
                <a16:creationId xmlns:a16="http://schemas.microsoft.com/office/drawing/2014/main" id="{4E902876-3C5D-40B3-A8BC-B3AA77AE5FB7}"/>
              </a:ext>
            </a:extLst>
          </p:cNvPr>
          <p:cNvCxnSpPr>
            <a:cxnSpLocks/>
            <a:stCxn id="112" idx="6"/>
            <a:endCxn id="94" idx="3"/>
          </p:cNvCxnSpPr>
          <p:nvPr/>
        </p:nvCxnSpPr>
        <p:spPr>
          <a:xfrm flipV="1">
            <a:off x="7771755" y="2602636"/>
            <a:ext cx="736740" cy="5168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接连接符 115">
            <a:extLst>
              <a:ext uri="{FF2B5EF4-FFF2-40B4-BE49-F238E27FC236}">
                <a16:creationId xmlns:a16="http://schemas.microsoft.com/office/drawing/2014/main" id="{70F748AA-F0ED-4F89-995F-941E20B80E93}"/>
              </a:ext>
            </a:extLst>
          </p:cNvPr>
          <p:cNvCxnSpPr>
            <a:cxnSpLocks/>
            <a:stCxn id="95" idx="0"/>
            <a:endCxn id="113" idx="5"/>
          </p:cNvCxnSpPr>
          <p:nvPr/>
        </p:nvCxnSpPr>
        <p:spPr>
          <a:xfrm flipH="1" flipV="1">
            <a:off x="8081724" y="4824235"/>
            <a:ext cx="253557" cy="51135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接连接符 116">
            <a:extLst>
              <a:ext uri="{FF2B5EF4-FFF2-40B4-BE49-F238E27FC236}">
                <a16:creationId xmlns:a16="http://schemas.microsoft.com/office/drawing/2014/main" id="{7A512E27-AB11-4F50-A1CC-5615BFF4E0A4}"/>
              </a:ext>
            </a:extLst>
          </p:cNvPr>
          <p:cNvCxnSpPr>
            <a:cxnSpLocks/>
            <a:stCxn id="92" idx="4"/>
            <a:endCxn id="113" idx="0"/>
          </p:cNvCxnSpPr>
          <p:nvPr/>
        </p:nvCxnSpPr>
        <p:spPr>
          <a:xfrm>
            <a:off x="7963672" y="4088517"/>
            <a:ext cx="22431" cy="48288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8" name="文本框 117">
            <a:extLst>
              <a:ext uri="{FF2B5EF4-FFF2-40B4-BE49-F238E27FC236}">
                <a16:creationId xmlns:a16="http://schemas.microsoft.com/office/drawing/2014/main" id="{83663E1E-CAA7-42B5-B885-920F959AB773}"/>
              </a:ext>
            </a:extLst>
          </p:cNvPr>
          <p:cNvSpPr txBox="1"/>
          <p:nvPr/>
        </p:nvSpPr>
        <p:spPr>
          <a:xfrm>
            <a:off x="10290392" y="2682774"/>
            <a:ext cx="877163"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传感器</a:t>
            </a:r>
          </a:p>
        </p:txBody>
      </p:sp>
      <p:sp>
        <p:nvSpPr>
          <p:cNvPr id="119" name="文本框 118">
            <a:extLst>
              <a:ext uri="{FF2B5EF4-FFF2-40B4-BE49-F238E27FC236}">
                <a16:creationId xmlns:a16="http://schemas.microsoft.com/office/drawing/2014/main" id="{E5FE82CD-815F-4312-A9F7-CC466EAF66BA}"/>
              </a:ext>
            </a:extLst>
          </p:cNvPr>
          <p:cNvSpPr txBox="1"/>
          <p:nvPr/>
        </p:nvSpPr>
        <p:spPr>
          <a:xfrm>
            <a:off x="8705793" y="1118205"/>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目标</a:t>
            </a:r>
          </a:p>
        </p:txBody>
      </p:sp>
    </p:spTree>
    <p:extLst>
      <p:ext uri="{BB962C8B-B14F-4D97-AF65-F5344CB8AC3E}">
        <p14:creationId xmlns:p14="http://schemas.microsoft.com/office/powerpoint/2010/main" val="379986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贪心算法</a:t>
            </a:r>
          </a:p>
        </p:txBody>
      </p:sp>
      <p:sp>
        <p:nvSpPr>
          <p:cNvPr id="4" name="内容占位符 3">
            <a:extLst>
              <a:ext uri="{FF2B5EF4-FFF2-40B4-BE49-F238E27FC236}">
                <a16:creationId xmlns:a16="http://schemas.microsoft.com/office/drawing/2014/main" id="{55FA05B3-A805-C44C-ABB0-CCE4426E26DD}"/>
              </a:ext>
            </a:extLst>
          </p:cNvPr>
          <p:cNvSpPr>
            <a:spLocks noGrp="1"/>
          </p:cNvSpPr>
          <p:nvPr>
            <p:ph sz="quarter" idx="10"/>
          </p:nvPr>
        </p:nvSpPr>
        <p:spPr>
          <a:xfrm>
            <a:off x="52605" y="878126"/>
            <a:ext cx="6014762" cy="5627719"/>
          </a:xfrm>
        </p:spPr>
        <p:txBody>
          <a:bodyPr>
            <a:normAutofit/>
          </a:bodyPr>
          <a:lstStyle/>
          <a:p>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marL="0" indent="0">
              <a:buNone/>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贪心算法十分简单，易于想到，我们用其作为算法</a:t>
            </a:r>
            <a:r>
              <a:rPr lang="en-US" altLang="zh-CN" kern="100" dirty="0">
                <a:latin typeface="等线" panose="02010600030101010101" pitchFamily="2" charset="-122"/>
                <a:ea typeface="等线" panose="02010600030101010101" pitchFamily="2" charset="-122"/>
                <a:cs typeface="Times New Roman" panose="02020603050405020304" pitchFamily="18" charset="0"/>
              </a:rPr>
              <a:t>baseline</a:t>
            </a:r>
            <a:r>
              <a:rPr lang="zh-CN" altLang="en-US" kern="100" dirty="0">
                <a:latin typeface="等线" panose="02010600030101010101" pitchFamily="2" charset="-122"/>
                <a:ea typeface="等线" panose="02010600030101010101" pitchFamily="2" charset="-122"/>
                <a:cs typeface="Times New Roman" panose="02020603050405020304" pitchFamily="18" charset="0"/>
              </a:rPr>
              <a:t>比较其他算法</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直接贪心算法</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1800" dirty="0">
                <a:latin typeface="Times New Roman" panose="02020603050405020304" pitchFamily="18" charset="0"/>
              </a:rPr>
              <a:t>Direct </a:t>
            </a:r>
            <a:r>
              <a:rPr lang="en-US" altLang="zh-CN" sz="1800" dirty="0" err="1">
                <a:latin typeface="Times New Roman" panose="02020603050405020304" pitchFamily="18" charset="0"/>
              </a:rPr>
              <a:t>Greedy,DG</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p>
          <a:p>
            <a:pPr lvl="1"/>
            <a:r>
              <a:rPr lang="zh-CN" altLang="en-US" kern="100" dirty="0">
                <a:latin typeface="等线" panose="02010600030101010101" pitchFamily="2" charset="-122"/>
                <a:ea typeface="等线" panose="02010600030101010101" pitchFamily="2" charset="-122"/>
                <a:cs typeface="Times New Roman" panose="02020603050405020304" pitchFamily="18" charset="0"/>
              </a:rPr>
              <a:t>对于每一个传感器，按照目标节点初始化生成时的顺序遍历连接其检测范围内的目标节点，达到传感器的连接能力限制后转向下一个节点，有一定的随机性</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最近邻贪心算法</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1800" b="0" i="0" dirty="0">
                <a:effectLst/>
                <a:latin typeface="Times New Roman" panose="02020603050405020304" pitchFamily="18" charset="0"/>
              </a:rPr>
              <a:t>Nearest-Neighbor-Greedy, </a:t>
            </a:r>
            <a:r>
              <a:rPr lang="en-US" altLang="zh-CN" sz="1800" dirty="0">
                <a:latin typeface="Times New Roman" panose="02020603050405020304" pitchFamily="18" charset="0"/>
              </a:rPr>
              <a:t>NNG</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p>
          <a:p>
            <a:pPr lvl="1"/>
            <a:r>
              <a:rPr lang="zh-CN" altLang="en-US" kern="100" dirty="0">
                <a:latin typeface="等线" panose="02010600030101010101" pitchFamily="2" charset="-122"/>
                <a:ea typeface="等线" panose="02010600030101010101" pitchFamily="2" charset="-122"/>
                <a:cs typeface="Times New Roman" panose="02020603050405020304" pitchFamily="18" charset="0"/>
              </a:rPr>
              <a:t>对于每一个传感器，连接其检测范围内距离最近的的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个目标</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lvl="1"/>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cxnSp>
        <p:nvCxnSpPr>
          <p:cNvPr id="91" name="直接连接符 90">
            <a:extLst>
              <a:ext uri="{FF2B5EF4-FFF2-40B4-BE49-F238E27FC236}">
                <a16:creationId xmlns:a16="http://schemas.microsoft.com/office/drawing/2014/main" id="{503F8D52-90F3-4710-8503-B2D930479C5A}"/>
              </a:ext>
            </a:extLst>
          </p:cNvPr>
          <p:cNvCxnSpPr/>
          <p:nvPr/>
        </p:nvCxnSpPr>
        <p:spPr>
          <a:xfrm>
            <a:off x="6219015" y="729954"/>
            <a:ext cx="0" cy="5864087"/>
          </a:xfrm>
          <a:prstGeom prst="line">
            <a:avLst/>
          </a:prstGeom>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71579E9D-1FAE-45F3-BBE8-551BE386962B}"/>
              </a:ext>
            </a:extLst>
          </p:cNvPr>
          <p:cNvSpPr/>
          <p:nvPr/>
        </p:nvSpPr>
        <p:spPr>
          <a:xfrm>
            <a:off x="7828444" y="379230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336E94-264D-4B18-A4F2-A59061452B72}"/>
              </a:ext>
            </a:extLst>
          </p:cNvPr>
          <p:cNvSpPr/>
          <p:nvPr/>
        </p:nvSpPr>
        <p:spPr>
          <a:xfrm>
            <a:off x="9216896" y="2346489"/>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2DAB8CF-A297-494B-9D78-5986D2698C32}"/>
              </a:ext>
            </a:extLst>
          </p:cNvPr>
          <p:cNvSpPr/>
          <p:nvPr/>
        </p:nvSpPr>
        <p:spPr>
          <a:xfrm>
            <a:off x="8468888" y="234980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2CA134E0-4446-455E-876B-91C65282F520}"/>
              </a:ext>
            </a:extLst>
          </p:cNvPr>
          <p:cNvSpPr/>
          <p:nvPr/>
        </p:nvSpPr>
        <p:spPr>
          <a:xfrm>
            <a:off x="8200053" y="5335587"/>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1FE7452-7817-444E-8166-7F72ECC841DB}"/>
              </a:ext>
            </a:extLst>
          </p:cNvPr>
          <p:cNvSpPr/>
          <p:nvPr/>
        </p:nvSpPr>
        <p:spPr>
          <a:xfrm>
            <a:off x="10155164" y="304315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6F9BA17E-C817-421A-AC0A-F2791226A944}"/>
              </a:ext>
            </a:extLst>
          </p:cNvPr>
          <p:cNvSpPr/>
          <p:nvPr/>
        </p:nvSpPr>
        <p:spPr>
          <a:xfrm>
            <a:off x="9147341" y="5183350"/>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4298F5E-0D58-4EDA-A859-FFE39BCC9643}"/>
              </a:ext>
            </a:extLst>
          </p:cNvPr>
          <p:cNvSpPr/>
          <p:nvPr/>
        </p:nvSpPr>
        <p:spPr>
          <a:xfrm>
            <a:off x="8916492" y="145742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AAD8AC8-D04C-4E5B-BF4D-AEEC6C71CA69}"/>
              </a:ext>
            </a:extLst>
          </p:cNvPr>
          <p:cNvSpPr/>
          <p:nvPr/>
        </p:nvSpPr>
        <p:spPr>
          <a:xfrm>
            <a:off x="6873044" y="346092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2A01CAD4-B079-42FB-A749-9039998070C9}"/>
              </a:ext>
            </a:extLst>
          </p:cNvPr>
          <p:cNvSpPr/>
          <p:nvPr/>
        </p:nvSpPr>
        <p:spPr>
          <a:xfrm>
            <a:off x="8916492" y="3320387"/>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B115DEBD-F027-46DB-A43B-D5B1778CEC4C}"/>
              </a:ext>
            </a:extLst>
          </p:cNvPr>
          <p:cNvSpPr/>
          <p:nvPr/>
        </p:nvSpPr>
        <p:spPr>
          <a:xfrm>
            <a:off x="8884807" y="429097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66D5EA7C-3AA6-4400-A031-4B2B52B42255}"/>
              </a:ext>
            </a:extLst>
          </p:cNvPr>
          <p:cNvCxnSpPr>
            <a:cxnSpLocks/>
            <a:stCxn id="33" idx="3"/>
            <a:endCxn id="40" idx="5"/>
          </p:cNvCxnSpPr>
          <p:nvPr/>
        </p:nvCxnSpPr>
        <p:spPr>
          <a:xfrm flipH="1" flipV="1">
            <a:off x="7103893" y="3713756"/>
            <a:ext cx="764158" cy="33138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80B7ABC2-7928-4A0E-A3BF-399BA782D4CA}"/>
              </a:ext>
            </a:extLst>
          </p:cNvPr>
          <p:cNvCxnSpPr>
            <a:cxnSpLocks/>
            <a:stCxn id="33" idx="6"/>
            <a:endCxn id="41" idx="3"/>
          </p:cNvCxnSpPr>
          <p:nvPr/>
        </p:nvCxnSpPr>
        <p:spPr>
          <a:xfrm flipV="1">
            <a:off x="8098900" y="3573221"/>
            <a:ext cx="857199" cy="36718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直接连接符 44">
            <a:extLst>
              <a:ext uri="{FF2B5EF4-FFF2-40B4-BE49-F238E27FC236}">
                <a16:creationId xmlns:a16="http://schemas.microsoft.com/office/drawing/2014/main" id="{053DD06D-5FBC-4EF7-95EB-9A0059DAC27E}"/>
              </a:ext>
            </a:extLst>
          </p:cNvPr>
          <p:cNvCxnSpPr>
            <a:cxnSpLocks/>
            <a:stCxn id="34" idx="6"/>
            <a:endCxn id="39" idx="5"/>
          </p:cNvCxnSpPr>
          <p:nvPr/>
        </p:nvCxnSpPr>
        <p:spPr>
          <a:xfrm flipH="1" flipV="1">
            <a:off x="9147341" y="1710258"/>
            <a:ext cx="340011" cy="78433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直接连接符 45">
            <a:extLst>
              <a:ext uri="{FF2B5EF4-FFF2-40B4-BE49-F238E27FC236}">
                <a16:creationId xmlns:a16="http://schemas.microsoft.com/office/drawing/2014/main" id="{D0651422-B2ED-4242-8DA2-857B57DFB956}"/>
              </a:ext>
            </a:extLst>
          </p:cNvPr>
          <p:cNvCxnSpPr>
            <a:cxnSpLocks/>
            <a:stCxn id="34" idx="2"/>
            <a:endCxn id="41" idx="7"/>
          </p:cNvCxnSpPr>
          <p:nvPr/>
        </p:nvCxnSpPr>
        <p:spPr>
          <a:xfrm flipH="1">
            <a:off x="9147341" y="2494596"/>
            <a:ext cx="69555" cy="8691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直接连接符 46">
            <a:extLst>
              <a:ext uri="{FF2B5EF4-FFF2-40B4-BE49-F238E27FC236}">
                <a16:creationId xmlns:a16="http://schemas.microsoft.com/office/drawing/2014/main" id="{6386B174-9206-44A6-AA32-3C6606CB626A}"/>
              </a:ext>
            </a:extLst>
          </p:cNvPr>
          <p:cNvCxnSpPr>
            <a:cxnSpLocks/>
            <a:stCxn id="35" idx="6"/>
            <a:endCxn id="41" idx="1"/>
          </p:cNvCxnSpPr>
          <p:nvPr/>
        </p:nvCxnSpPr>
        <p:spPr>
          <a:xfrm>
            <a:off x="8739344" y="2497909"/>
            <a:ext cx="216755" cy="86585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直接连接符 47">
            <a:extLst>
              <a:ext uri="{FF2B5EF4-FFF2-40B4-BE49-F238E27FC236}">
                <a16:creationId xmlns:a16="http://schemas.microsoft.com/office/drawing/2014/main" id="{F7BD329E-0A8F-4726-92C5-214730462E86}"/>
              </a:ext>
            </a:extLst>
          </p:cNvPr>
          <p:cNvCxnSpPr>
            <a:cxnSpLocks/>
            <a:stCxn id="35" idx="7"/>
            <a:endCxn id="39" idx="3"/>
          </p:cNvCxnSpPr>
          <p:nvPr/>
        </p:nvCxnSpPr>
        <p:spPr>
          <a:xfrm flipV="1">
            <a:off x="8699737" y="1710258"/>
            <a:ext cx="256362" cy="68292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直接连接符 48">
            <a:extLst>
              <a:ext uri="{FF2B5EF4-FFF2-40B4-BE49-F238E27FC236}">
                <a16:creationId xmlns:a16="http://schemas.microsoft.com/office/drawing/2014/main" id="{E89E9AEF-69BD-471F-AD35-950504EF125A}"/>
              </a:ext>
            </a:extLst>
          </p:cNvPr>
          <p:cNvCxnSpPr>
            <a:stCxn id="36" idx="6"/>
            <a:endCxn id="42" idx="2"/>
          </p:cNvCxnSpPr>
          <p:nvPr/>
        </p:nvCxnSpPr>
        <p:spPr>
          <a:xfrm flipV="1">
            <a:off x="8470509" y="4439079"/>
            <a:ext cx="414298" cy="10446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连接符 49">
            <a:extLst>
              <a:ext uri="{FF2B5EF4-FFF2-40B4-BE49-F238E27FC236}">
                <a16:creationId xmlns:a16="http://schemas.microsoft.com/office/drawing/2014/main" id="{406C2612-4153-401C-9BBD-BCF7E5A7A6CE}"/>
              </a:ext>
            </a:extLst>
          </p:cNvPr>
          <p:cNvCxnSpPr>
            <a:cxnSpLocks/>
            <a:stCxn id="37" idx="2"/>
            <a:endCxn id="41" idx="6"/>
          </p:cNvCxnSpPr>
          <p:nvPr/>
        </p:nvCxnSpPr>
        <p:spPr>
          <a:xfrm flipH="1">
            <a:off x="9186948" y="3191260"/>
            <a:ext cx="968216" cy="27723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连接符 50">
            <a:extLst>
              <a:ext uri="{FF2B5EF4-FFF2-40B4-BE49-F238E27FC236}">
                <a16:creationId xmlns:a16="http://schemas.microsoft.com/office/drawing/2014/main" id="{E578E5EA-6CF7-46DA-A38A-F08B46F9EF97}"/>
              </a:ext>
            </a:extLst>
          </p:cNvPr>
          <p:cNvCxnSpPr>
            <a:cxnSpLocks/>
            <a:stCxn id="38" idx="0"/>
            <a:endCxn id="42" idx="6"/>
          </p:cNvCxnSpPr>
          <p:nvPr/>
        </p:nvCxnSpPr>
        <p:spPr>
          <a:xfrm flipH="1" flipV="1">
            <a:off x="9155263" y="4439079"/>
            <a:ext cx="127306" cy="7442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连接符 51">
            <a:extLst>
              <a:ext uri="{FF2B5EF4-FFF2-40B4-BE49-F238E27FC236}">
                <a16:creationId xmlns:a16="http://schemas.microsoft.com/office/drawing/2014/main" id="{E3B07275-5E72-4EFE-9DC8-DBB47C8AB080}"/>
              </a:ext>
            </a:extLst>
          </p:cNvPr>
          <p:cNvCxnSpPr>
            <a:cxnSpLocks/>
            <a:stCxn id="33" idx="5"/>
            <a:endCxn id="42" idx="1"/>
          </p:cNvCxnSpPr>
          <p:nvPr/>
        </p:nvCxnSpPr>
        <p:spPr>
          <a:xfrm>
            <a:off x="8059293" y="4045137"/>
            <a:ext cx="865121" cy="2892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椭圆 52">
            <a:extLst>
              <a:ext uri="{FF2B5EF4-FFF2-40B4-BE49-F238E27FC236}">
                <a16:creationId xmlns:a16="http://schemas.microsoft.com/office/drawing/2014/main" id="{4705564D-0BD3-474F-A38D-C0E5A7D0EBCD}"/>
              </a:ext>
            </a:extLst>
          </p:cNvPr>
          <p:cNvSpPr/>
          <p:nvPr/>
        </p:nvSpPr>
        <p:spPr>
          <a:xfrm>
            <a:off x="7501299" y="250621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4B574E7-4B3B-4AFC-AC0E-C37D35349F27}"/>
              </a:ext>
            </a:extLst>
          </p:cNvPr>
          <p:cNvSpPr/>
          <p:nvPr/>
        </p:nvSpPr>
        <p:spPr>
          <a:xfrm>
            <a:off x="7850875" y="4571401"/>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1C1E5D60-A482-4E57-809F-DDAA7DD84B5D}"/>
              </a:ext>
            </a:extLst>
          </p:cNvPr>
          <p:cNvCxnSpPr>
            <a:cxnSpLocks/>
            <a:stCxn id="33" idx="0"/>
            <a:endCxn id="53" idx="4"/>
          </p:cNvCxnSpPr>
          <p:nvPr/>
        </p:nvCxnSpPr>
        <p:spPr>
          <a:xfrm flipH="1" flipV="1">
            <a:off x="7636527" y="2802428"/>
            <a:ext cx="327145" cy="98987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连接符 55">
            <a:extLst>
              <a:ext uri="{FF2B5EF4-FFF2-40B4-BE49-F238E27FC236}">
                <a16:creationId xmlns:a16="http://schemas.microsoft.com/office/drawing/2014/main" id="{54E9A777-7FE3-45F5-91E3-7BCC6E6D4F78}"/>
              </a:ext>
            </a:extLst>
          </p:cNvPr>
          <p:cNvCxnSpPr>
            <a:cxnSpLocks/>
            <a:stCxn id="35" idx="2"/>
            <a:endCxn id="53" idx="6"/>
          </p:cNvCxnSpPr>
          <p:nvPr/>
        </p:nvCxnSpPr>
        <p:spPr>
          <a:xfrm flipH="1">
            <a:off x="7771755" y="2497909"/>
            <a:ext cx="697133" cy="15641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连接符 56">
            <a:extLst>
              <a:ext uri="{FF2B5EF4-FFF2-40B4-BE49-F238E27FC236}">
                <a16:creationId xmlns:a16="http://schemas.microsoft.com/office/drawing/2014/main" id="{7F445ADA-60B0-407F-B772-E68484546C33}"/>
              </a:ext>
            </a:extLst>
          </p:cNvPr>
          <p:cNvCxnSpPr>
            <a:cxnSpLocks/>
            <a:stCxn id="36" idx="0"/>
            <a:endCxn id="54" idx="5"/>
          </p:cNvCxnSpPr>
          <p:nvPr/>
        </p:nvCxnSpPr>
        <p:spPr>
          <a:xfrm flipH="1" flipV="1">
            <a:off x="8081724" y="4824235"/>
            <a:ext cx="253557" cy="51135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连接符 57">
            <a:extLst>
              <a:ext uri="{FF2B5EF4-FFF2-40B4-BE49-F238E27FC236}">
                <a16:creationId xmlns:a16="http://schemas.microsoft.com/office/drawing/2014/main" id="{6FE6D6CE-71B9-43AA-9A53-936371718983}"/>
              </a:ext>
            </a:extLst>
          </p:cNvPr>
          <p:cNvCxnSpPr>
            <a:cxnSpLocks/>
            <a:stCxn id="33" idx="4"/>
            <a:endCxn id="54" idx="0"/>
          </p:cNvCxnSpPr>
          <p:nvPr/>
        </p:nvCxnSpPr>
        <p:spPr>
          <a:xfrm>
            <a:off x="7963672" y="4088517"/>
            <a:ext cx="22431" cy="48288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文本框 58">
            <a:extLst>
              <a:ext uri="{FF2B5EF4-FFF2-40B4-BE49-F238E27FC236}">
                <a16:creationId xmlns:a16="http://schemas.microsoft.com/office/drawing/2014/main" id="{8FA8BC3B-4159-48C8-807E-CE352F5C360C}"/>
              </a:ext>
            </a:extLst>
          </p:cNvPr>
          <p:cNvSpPr txBox="1"/>
          <p:nvPr/>
        </p:nvSpPr>
        <p:spPr>
          <a:xfrm>
            <a:off x="10290392" y="2682774"/>
            <a:ext cx="877163"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传感器</a:t>
            </a:r>
          </a:p>
        </p:txBody>
      </p:sp>
      <p:sp>
        <p:nvSpPr>
          <p:cNvPr id="60" name="文本框 59">
            <a:extLst>
              <a:ext uri="{FF2B5EF4-FFF2-40B4-BE49-F238E27FC236}">
                <a16:creationId xmlns:a16="http://schemas.microsoft.com/office/drawing/2014/main" id="{F4E12985-D555-4641-ABF7-54BC6BD369F6}"/>
              </a:ext>
            </a:extLst>
          </p:cNvPr>
          <p:cNvSpPr txBox="1"/>
          <p:nvPr/>
        </p:nvSpPr>
        <p:spPr>
          <a:xfrm>
            <a:off x="8705793" y="1118205"/>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目标</a:t>
            </a:r>
          </a:p>
        </p:txBody>
      </p:sp>
    </p:spTree>
    <p:extLst>
      <p:ext uri="{BB962C8B-B14F-4D97-AF65-F5344CB8AC3E}">
        <p14:creationId xmlns:p14="http://schemas.microsoft.com/office/powerpoint/2010/main" val="2561015310"/>
      </p:ext>
    </p:extLst>
  </p:cSld>
  <p:clrMapOvr>
    <a:masterClrMapping/>
  </p:clrMapOvr>
  <p:transition spd="med" advTm="10532">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801" y="100208"/>
            <a:ext cx="8632687" cy="472287"/>
          </a:xfrm>
        </p:spPr>
        <p:txBody>
          <a:bodyPr>
            <a:normAutofit/>
          </a:bodyPr>
          <a:lstStyle/>
          <a:p>
            <a:r>
              <a:rPr lang="zh-CN" altLang="en-US" sz="2400" dirty="0"/>
              <a:t>目录</a:t>
            </a:r>
          </a:p>
        </p:txBody>
      </p:sp>
      <p:grpSp>
        <p:nvGrpSpPr>
          <p:cNvPr id="23" name="组合 22"/>
          <p:cNvGrpSpPr/>
          <p:nvPr/>
        </p:nvGrpSpPr>
        <p:grpSpPr>
          <a:xfrm>
            <a:off x="2608786" y="1979414"/>
            <a:ext cx="843427" cy="443226"/>
            <a:chOff x="666810" y="2586037"/>
            <a:chExt cx="468000" cy="245937"/>
          </a:xfrm>
        </p:grpSpPr>
        <p:sp>
          <p:nvSpPr>
            <p:cNvPr id="2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004098"/>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25" name="文本框 2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6" name="直接连接符 25"/>
          <p:cNvCxnSpPr>
            <a:stCxn id="24" idx="6"/>
          </p:cNvCxnSpPr>
          <p:nvPr/>
        </p:nvCxnSpPr>
        <p:spPr>
          <a:xfrm>
            <a:off x="3301284" y="238707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608786" y="2899387"/>
            <a:ext cx="843427" cy="443226"/>
            <a:chOff x="666810" y="2586037"/>
            <a:chExt cx="468000" cy="245937"/>
          </a:xfrm>
        </p:grpSpPr>
        <p:sp>
          <p:nvSpPr>
            <p:cNvPr id="29"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0" name="文本框 29"/>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p:cNvCxnSpPr>
            <a:stCxn id="29" idx="6"/>
          </p:cNvCxnSpPr>
          <p:nvPr/>
        </p:nvCxnSpPr>
        <p:spPr>
          <a:xfrm>
            <a:off x="3301284" y="330705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608786" y="3819360"/>
            <a:ext cx="843427" cy="443226"/>
            <a:chOff x="666810" y="2586037"/>
            <a:chExt cx="468000" cy="245937"/>
          </a:xfrm>
        </p:grpSpPr>
        <p:sp>
          <p:nvSpPr>
            <p:cNvPr id="34" name="Freeform 10"/>
            <p:cNvSpPr>
              <a:spLocks/>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5" name="文本框 3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6" name="直接连接符 35"/>
          <p:cNvCxnSpPr>
            <a:stCxn id="34" idx="6"/>
          </p:cNvCxnSpPr>
          <p:nvPr/>
        </p:nvCxnSpPr>
        <p:spPr>
          <a:xfrm>
            <a:off x="3301284" y="422702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682324" y="2863044"/>
            <a:ext cx="4387392" cy="461665"/>
          </a:xfrm>
          <a:prstGeom prst="rect">
            <a:avLst/>
          </a:prstGeom>
          <a:noFill/>
        </p:spPr>
        <p:txBody>
          <a:bodyPr wrap="square" rtlCol="0">
            <a:spAutoFit/>
          </a:bodyPr>
          <a:lstStyle/>
          <a:p>
            <a:pPr>
              <a:spcBef>
                <a:spcPct val="35000"/>
              </a:spcBef>
            </a:pPr>
            <a:r>
              <a:rPr lang="zh-CN" altLang="en-US" sz="2400" dirty="0">
                <a:cs typeface="Arial" charset="0"/>
              </a:rPr>
              <a:t>最大流问题</a:t>
            </a:r>
          </a:p>
        </p:txBody>
      </p:sp>
      <p:sp>
        <p:nvSpPr>
          <p:cNvPr id="48" name="文本框 47"/>
          <p:cNvSpPr txBox="1"/>
          <p:nvPr/>
        </p:nvSpPr>
        <p:spPr>
          <a:xfrm>
            <a:off x="3682324" y="3762308"/>
            <a:ext cx="4387392" cy="461665"/>
          </a:xfrm>
          <a:prstGeom prst="rect">
            <a:avLst/>
          </a:prstGeom>
          <a:noFill/>
        </p:spPr>
        <p:txBody>
          <a:bodyPr wrap="square" rtlCol="0">
            <a:spAutoFit/>
          </a:bodyPr>
          <a:lstStyle/>
          <a:p>
            <a:r>
              <a:rPr lang="zh-CN" altLang="en-US" sz="2400" dirty="0">
                <a:cs typeface="Arial" charset="0"/>
              </a:rPr>
              <a:t>传感器覆盖问题</a:t>
            </a:r>
          </a:p>
        </p:txBody>
      </p:sp>
      <p:sp>
        <p:nvSpPr>
          <p:cNvPr id="32" name="文本框 31">
            <a:extLst>
              <a:ext uri="{FF2B5EF4-FFF2-40B4-BE49-F238E27FC236}">
                <a16:creationId xmlns:a16="http://schemas.microsoft.com/office/drawing/2014/main" id="{2A1C6798-6EE5-C94B-9152-7E02B7F9815E}"/>
              </a:ext>
            </a:extLst>
          </p:cNvPr>
          <p:cNvSpPr txBox="1"/>
          <p:nvPr/>
        </p:nvSpPr>
        <p:spPr>
          <a:xfrm>
            <a:off x="3682324" y="1950598"/>
            <a:ext cx="4387392" cy="461665"/>
          </a:xfrm>
          <a:prstGeom prst="rect">
            <a:avLst/>
          </a:prstGeom>
          <a:noFill/>
        </p:spPr>
        <p:txBody>
          <a:bodyPr wrap="square" rtlCol="0">
            <a:spAutoFit/>
          </a:bodyPr>
          <a:lstStyle/>
          <a:p>
            <a:r>
              <a:rPr lang="zh-CN" altLang="en-US" sz="2400" dirty="0"/>
              <a:t>快递员问题</a:t>
            </a:r>
          </a:p>
        </p:txBody>
      </p:sp>
    </p:spTree>
    <p:extLst>
      <p:ext uri="{BB962C8B-B14F-4D97-AF65-F5344CB8AC3E}">
        <p14:creationId xmlns:p14="http://schemas.microsoft.com/office/powerpoint/2010/main" val="3280544107"/>
      </p:ext>
    </p:extLst>
  </p:cSld>
  <p:clrMapOvr>
    <a:masterClrMapping/>
  </p:clrMapOvr>
  <p:transition spd="med">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遗传算法</a:t>
            </a:r>
          </a:p>
        </p:txBody>
      </p:sp>
      <p:sp>
        <p:nvSpPr>
          <p:cNvPr id="4" name="内容占位符 3">
            <a:extLst>
              <a:ext uri="{FF2B5EF4-FFF2-40B4-BE49-F238E27FC236}">
                <a16:creationId xmlns:a16="http://schemas.microsoft.com/office/drawing/2014/main" id="{55FA05B3-A805-C44C-ABB0-CCE4426E26DD}"/>
              </a:ext>
            </a:extLst>
          </p:cNvPr>
          <p:cNvSpPr>
            <a:spLocks noGrp="1"/>
          </p:cNvSpPr>
          <p:nvPr>
            <p:ph sz="quarter" idx="10"/>
          </p:nvPr>
        </p:nvSpPr>
        <p:spPr>
          <a:xfrm>
            <a:off x="0" y="300458"/>
            <a:ext cx="6014762" cy="5627719"/>
          </a:xfrm>
        </p:spPr>
        <p:txBody>
          <a:bodyPr>
            <a:normAutofit/>
          </a:bodyPr>
          <a:lstStyle/>
          <a:p>
            <a:pPr marL="0" indent="0">
              <a:buNone/>
            </a:pP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遗传算法作为一种智能算法，通过模拟生物遗传与进化，广泛应用于求解各种复杂组合优化问题。</a:t>
            </a: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通过一些筛选条件，减小遗传算法搜索空间：</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lvl="1"/>
            <a:r>
              <a:rPr lang="zh-CN" altLang="en-US" kern="100" dirty="0">
                <a:latin typeface="等线" panose="02010600030101010101" pitchFamily="2" charset="-122"/>
                <a:ea typeface="等线" panose="02010600030101010101" pitchFamily="2" charset="-122"/>
                <a:cs typeface="Times New Roman" panose="02020603050405020304" pitchFamily="18" charset="0"/>
              </a:rPr>
              <a:t>对于感知矩阵中连接数小于</a:t>
            </a: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的检测目标，所有传感器都不连接它们 </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lvl="1"/>
            <a:r>
              <a:rPr lang="zh-CN" altLang="en-US" kern="100" dirty="0">
                <a:latin typeface="等线" panose="02010600030101010101" pitchFamily="2" charset="-122"/>
                <a:ea typeface="等线" panose="02010600030101010101" pitchFamily="2" charset="-122"/>
                <a:cs typeface="Times New Roman" panose="02020603050405020304" pitchFamily="18" charset="0"/>
              </a:rPr>
              <a:t>所有连接数小于等于</a:t>
            </a:r>
            <a:r>
              <a:rPr lang="en-US" altLang="zh-CN" kern="100" dirty="0">
                <a:latin typeface="等线" panose="02010600030101010101" pitchFamily="2" charset="-122"/>
                <a:ea typeface="等线" panose="02010600030101010101" pitchFamily="2" charset="-122"/>
                <a:cs typeface="Times New Roman" panose="02020603050405020304" pitchFamily="18" charset="0"/>
              </a:rPr>
              <a:t>5</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的传感器不加入优化队列</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D3B6D0D9-FFDD-4AB8-A3F2-1E23E57D7F0E}"/>
              </a:ext>
            </a:extLst>
          </p:cNvPr>
          <p:cNvPicPr>
            <a:picLocks noChangeAspect="1"/>
          </p:cNvPicPr>
          <p:nvPr/>
        </p:nvPicPr>
        <p:blipFill rotWithShape="1">
          <a:blip r:embed="rId3"/>
          <a:srcRect r="11457"/>
          <a:stretch/>
        </p:blipFill>
        <p:spPr>
          <a:xfrm>
            <a:off x="82185" y="3169748"/>
            <a:ext cx="6063639" cy="3186599"/>
          </a:xfrm>
          <a:prstGeom prst="rect">
            <a:avLst/>
          </a:prstGeom>
        </p:spPr>
      </p:pic>
      <p:cxnSp>
        <p:nvCxnSpPr>
          <p:cNvPr id="91" name="直接连接符 90">
            <a:extLst>
              <a:ext uri="{FF2B5EF4-FFF2-40B4-BE49-F238E27FC236}">
                <a16:creationId xmlns:a16="http://schemas.microsoft.com/office/drawing/2014/main" id="{E22E9A4A-E270-4808-9CF8-8D275DC3E650}"/>
              </a:ext>
            </a:extLst>
          </p:cNvPr>
          <p:cNvCxnSpPr/>
          <p:nvPr/>
        </p:nvCxnSpPr>
        <p:spPr>
          <a:xfrm>
            <a:off x="6219015" y="729954"/>
            <a:ext cx="0" cy="5864087"/>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DC8690A4-F5FB-41A6-99DE-531A5F0340BF}"/>
              </a:ext>
            </a:extLst>
          </p:cNvPr>
          <p:cNvSpPr/>
          <p:nvPr/>
        </p:nvSpPr>
        <p:spPr>
          <a:xfrm>
            <a:off x="7828444" y="379230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8152765A-DE88-40AD-8B43-6872BEE75463}"/>
              </a:ext>
            </a:extLst>
          </p:cNvPr>
          <p:cNvSpPr/>
          <p:nvPr/>
        </p:nvSpPr>
        <p:spPr>
          <a:xfrm>
            <a:off x="9216896" y="2346489"/>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BC01B0C-E757-4013-AE69-3AA41E9FA5BD}"/>
              </a:ext>
            </a:extLst>
          </p:cNvPr>
          <p:cNvSpPr/>
          <p:nvPr/>
        </p:nvSpPr>
        <p:spPr>
          <a:xfrm>
            <a:off x="8468888" y="234980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DF0A9FB5-0B4A-47F8-94F8-60685EE5BB4B}"/>
              </a:ext>
            </a:extLst>
          </p:cNvPr>
          <p:cNvSpPr/>
          <p:nvPr/>
        </p:nvSpPr>
        <p:spPr>
          <a:xfrm>
            <a:off x="8200053" y="5335587"/>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AB6EBD19-E086-47A0-ACA4-B8F272B6EC62}"/>
              </a:ext>
            </a:extLst>
          </p:cNvPr>
          <p:cNvSpPr/>
          <p:nvPr/>
        </p:nvSpPr>
        <p:spPr>
          <a:xfrm>
            <a:off x="10155164" y="304315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663662-7D43-4257-AACD-DEB1EFEE4437}"/>
              </a:ext>
            </a:extLst>
          </p:cNvPr>
          <p:cNvSpPr/>
          <p:nvPr/>
        </p:nvSpPr>
        <p:spPr>
          <a:xfrm>
            <a:off x="9147341" y="5183350"/>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1504F31-2EF5-4555-95E3-574720125F32}"/>
              </a:ext>
            </a:extLst>
          </p:cNvPr>
          <p:cNvSpPr/>
          <p:nvPr/>
        </p:nvSpPr>
        <p:spPr>
          <a:xfrm>
            <a:off x="8916492" y="145742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C894CDE-A687-4806-9A4D-9883CBA9ABB1}"/>
              </a:ext>
            </a:extLst>
          </p:cNvPr>
          <p:cNvSpPr/>
          <p:nvPr/>
        </p:nvSpPr>
        <p:spPr>
          <a:xfrm>
            <a:off x="6873044" y="346092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79427A1-8DCE-4D80-B180-9E6199ACC8C6}"/>
              </a:ext>
            </a:extLst>
          </p:cNvPr>
          <p:cNvSpPr/>
          <p:nvPr/>
        </p:nvSpPr>
        <p:spPr>
          <a:xfrm>
            <a:off x="8916492" y="3320387"/>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CC4968F-D4AD-4D52-9F62-28B459091086}"/>
              </a:ext>
            </a:extLst>
          </p:cNvPr>
          <p:cNvSpPr/>
          <p:nvPr/>
        </p:nvSpPr>
        <p:spPr>
          <a:xfrm>
            <a:off x="8884807" y="429097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4B52D4C1-4F56-4FAC-A83D-C1D2DA12D9AD}"/>
              </a:ext>
            </a:extLst>
          </p:cNvPr>
          <p:cNvCxnSpPr>
            <a:cxnSpLocks/>
            <a:stCxn id="34" idx="3"/>
            <a:endCxn id="41" idx="5"/>
          </p:cNvCxnSpPr>
          <p:nvPr/>
        </p:nvCxnSpPr>
        <p:spPr>
          <a:xfrm flipH="1" flipV="1">
            <a:off x="7103893" y="3713756"/>
            <a:ext cx="764158" cy="33138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直接连接符 44">
            <a:extLst>
              <a:ext uri="{FF2B5EF4-FFF2-40B4-BE49-F238E27FC236}">
                <a16:creationId xmlns:a16="http://schemas.microsoft.com/office/drawing/2014/main" id="{220790B2-79CE-4C14-B6E7-D73105EDFED4}"/>
              </a:ext>
            </a:extLst>
          </p:cNvPr>
          <p:cNvCxnSpPr>
            <a:cxnSpLocks/>
            <a:stCxn id="34" idx="6"/>
            <a:endCxn id="42" idx="3"/>
          </p:cNvCxnSpPr>
          <p:nvPr/>
        </p:nvCxnSpPr>
        <p:spPr>
          <a:xfrm flipV="1">
            <a:off x="8098900" y="3573221"/>
            <a:ext cx="857199" cy="36718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直接连接符 45">
            <a:extLst>
              <a:ext uri="{FF2B5EF4-FFF2-40B4-BE49-F238E27FC236}">
                <a16:creationId xmlns:a16="http://schemas.microsoft.com/office/drawing/2014/main" id="{62CB9E84-8234-4A4F-B2E9-5900E2DDC65B}"/>
              </a:ext>
            </a:extLst>
          </p:cNvPr>
          <p:cNvCxnSpPr>
            <a:cxnSpLocks/>
            <a:stCxn id="35" idx="6"/>
            <a:endCxn id="40" idx="5"/>
          </p:cNvCxnSpPr>
          <p:nvPr/>
        </p:nvCxnSpPr>
        <p:spPr>
          <a:xfrm flipH="1" flipV="1">
            <a:off x="9147341" y="1710258"/>
            <a:ext cx="340011" cy="78433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直接连接符 46">
            <a:extLst>
              <a:ext uri="{FF2B5EF4-FFF2-40B4-BE49-F238E27FC236}">
                <a16:creationId xmlns:a16="http://schemas.microsoft.com/office/drawing/2014/main" id="{C76B3F30-D2D5-4461-8307-72F72584B695}"/>
              </a:ext>
            </a:extLst>
          </p:cNvPr>
          <p:cNvCxnSpPr>
            <a:cxnSpLocks/>
            <a:stCxn id="35" idx="2"/>
            <a:endCxn id="42" idx="7"/>
          </p:cNvCxnSpPr>
          <p:nvPr/>
        </p:nvCxnSpPr>
        <p:spPr>
          <a:xfrm flipH="1">
            <a:off x="9147341" y="2494596"/>
            <a:ext cx="69555" cy="8691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直接连接符 47">
            <a:extLst>
              <a:ext uri="{FF2B5EF4-FFF2-40B4-BE49-F238E27FC236}">
                <a16:creationId xmlns:a16="http://schemas.microsoft.com/office/drawing/2014/main" id="{CC78B1A1-6F8A-4801-B7D6-E0E74A382343}"/>
              </a:ext>
            </a:extLst>
          </p:cNvPr>
          <p:cNvCxnSpPr>
            <a:cxnSpLocks/>
            <a:stCxn id="36" idx="6"/>
            <a:endCxn id="42" idx="1"/>
          </p:cNvCxnSpPr>
          <p:nvPr/>
        </p:nvCxnSpPr>
        <p:spPr>
          <a:xfrm>
            <a:off x="8739344" y="2497909"/>
            <a:ext cx="216755" cy="86585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直接连接符 48">
            <a:extLst>
              <a:ext uri="{FF2B5EF4-FFF2-40B4-BE49-F238E27FC236}">
                <a16:creationId xmlns:a16="http://schemas.microsoft.com/office/drawing/2014/main" id="{AAEFF802-11F3-48A0-B43D-032876B46A9F}"/>
              </a:ext>
            </a:extLst>
          </p:cNvPr>
          <p:cNvCxnSpPr>
            <a:cxnSpLocks/>
            <a:stCxn id="36" idx="7"/>
            <a:endCxn id="40" idx="3"/>
          </p:cNvCxnSpPr>
          <p:nvPr/>
        </p:nvCxnSpPr>
        <p:spPr>
          <a:xfrm flipV="1">
            <a:off x="8699737" y="1710258"/>
            <a:ext cx="256362" cy="68292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连接符 49">
            <a:extLst>
              <a:ext uri="{FF2B5EF4-FFF2-40B4-BE49-F238E27FC236}">
                <a16:creationId xmlns:a16="http://schemas.microsoft.com/office/drawing/2014/main" id="{F47C30E7-9204-4C7B-97F7-E12F78B3194B}"/>
              </a:ext>
            </a:extLst>
          </p:cNvPr>
          <p:cNvCxnSpPr>
            <a:stCxn id="37" idx="6"/>
            <a:endCxn id="43" idx="2"/>
          </p:cNvCxnSpPr>
          <p:nvPr/>
        </p:nvCxnSpPr>
        <p:spPr>
          <a:xfrm flipV="1">
            <a:off x="8470509" y="4439079"/>
            <a:ext cx="414298" cy="10446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连接符 50">
            <a:extLst>
              <a:ext uri="{FF2B5EF4-FFF2-40B4-BE49-F238E27FC236}">
                <a16:creationId xmlns:a16="http://schemas.microsoft.com/office/drawing/2014/main" id="{3832B62D-E477-4CFC-A0FF-6B7713E0B3CF}"/>
              </a:ext>
            </a:extLst>
          </p:cNvPr>
          <p:cNvCxnSpPr>
            <a:cxnSpLocks/>
            <a:stCxn id="38" idx="2"/>
            <a:endCxn id="42" idx="6"/>
          </p:cNvCxnSpPr>
          <p:nvPr/>
        </p:nvCxnSpPr>
        <p:spPr>
          <a:xfrm flipH="1">
            <a:off x="9186948" y="3191260"/>
            <a:ext cx="968216" cy="27723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连接符 51">
            <a:extLst>
              <a:ext uri="{FF2B5EF4-FFF2-40B4-BE49-F238E27FC236}">
                <a16:creationId xmlns:a16="http://schemas.microsoft.com/office/drawing/2014/main" id="{C72EA3C4-7A9F-41C3-B24F-914D22879BE3}"/>
              </a:ext>
            </a:extLst>
          </p:cNvPr>
          <p:cNvCxnSpPr>
            <a:cxnSpLocks/>
            <a:stCxn id="39" idx="0"/>
            <a:endCxn id="43" idx="6"/>
          </p:cNvCxnSpPr>
          <p:nvPr/>
        </p:nvCxnSpPr>
        <p:spPr>
          <a:xfrm flipH="1" flipV="1">
            <a:off x="9155263" y="4439079"/>
            <a:ext cx="127306" cy="7442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连接符 52">
            <a:extLst>
              <a:ext uri="{FF2B5EF4-FFF2-40B4-BE49-F238E27FC236}">
                <a16:creationId xmlns:a16="http://schemas.microsoft.com/office/drawing/2014/main" id="{06B0BF66-A6F3-469C-BBDE-7A394B6E19A6}"/>
              </a:ext>
            </a:extLst>
          </p:cNvPr>
          <p:cNvCxnSpPr>
            <a:cxnSpLocks/>
            <a:stCxn id="34" idx="5"/>
            <a:endCxn id="43" idx="1"/>
          </p:cNvCxnSpPr>
          <p:nvPr/>
        </p:nvCxnSpPr>
        <p:spPr>
          <a:xfrm>
            <a:off x="8059293" y="4045137"/>
            <a:ext cx="865121" cy="2892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椭圆 53">
            <a:extLst>
              <a:ext uri="{FF2B5EF4-FFF2-40B4-BE49-F238E27FC236}">
                <a16:creationId xmlns:a16="http://schemas.microsoft.com/office/drawing/2014/main" id="{8E1B44A6-D6CE-45A4-9D41-13B3C9ECA269}"/>
              </a:ext>
            </a:extLst>
          </p:cNvPr>
          <p:cNvSpPr/>
          <p:nvPr/>
        </p:nvSpPr>
        <p:spPr>
          <a:xfrm>
            <a:off x="7501299" y="250621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55F4929-F30D-4F29-8B9C-915276DDB8C7}"/>
              </a:ext>
            </a:extLst>
          </p:cNvPr>
          <p:cNvSpPr/>
          <p:nvPr/>
        </p:nvSpPr>
        <p:spPr>
          <a:xfrm>
            <a:off x="7850875" y="4571401"/>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38BFBA1B-9722-4D91-A8D8-DCF6E04DB34C}"/>
              </a:ext>
            </a:extLst>
          </p:cNvPr>
          <p:cNvCxnSpPr>
            <a:cxnSpLocks/>
            <a:stCxn id="34" idx="0"/>
            <a:endCxn id="54" idx="4"/>
          </p:cNvCxnSpPr>
          <p:nvPr/>
        </p:nvCxnSpPr>
        <p:spPr>
          <a:xfrm flipH="1" flipV="1">
            <a:off x="7636527" y="2802428"/>
            <a:ext cx="327145" cy="98987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连接符 56">
            <a:extLst>
              <a:ext uri="{FF2B5EF4-FFF2-40B4-BE49-F238E27FC236}">
                <a16:creationId xmlns:a16="http://schemas.microsoft.com/office/drawing/2014/main" id="{E4D69973-1BAC-472F-A61A-B377765BC2AF}"/>
              </a:ext>
            </a:extLst>
          </p:cNvPr>
          <p:cNvCxnSpPr>
            <a:cxnSpLocks/>
            <a:stCxn id="36" idx="2"/>
            <a:endCxn id="54" idx="6"/>
          </p:cNvCxnSpPr>
          <p:nvPr/>
        </p:nvCxnSpPr>
        <p:spPr>
          <a:xfrm flipH="1">
            <a:off x="7771755" y="2497909"/>
            <a:ext cx="697133" cy="15641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连接符 57">
            <a:extLst>
              <a:ext uri="{FF2B5EF4-FFF2-40B4-BE49-F238E27FC236}">
                <a16:creationId xmlns:a16="http://schemas.microsoft.com/office/drawing/2014/main" id="{77A87011-8F0F-4ED1-AE56-5EF053190464}"/>
              </a:ext>
            </a:extLst>
          </p:cNvPr>
          <p:cNvCxnSpPr>
            <a:cxnSpLocks/>
            <a:stCxn id="37" idx="0"/>
            <a:endCxn id="55" idx="5"/>
          </p:cNvCxnSpPr>
          <p:nvPr/>
        </p:nvCxnSpPr>
        <p:spPr>
          <a:xfrm flipH="1" flipV="1">
            <a:off x="8081724" y="4824235"/>
            <a:ext cx="253557" cy="51135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连接符 58">
            <a:extLst>
              <a:ext uri="{FF2B5EF4-FFF2-40B4-BE49-F238E27FC236}">
                <a16:creationId xmlns:a16="http://schemas.microsoft.com/office/drawing/2014/main" id="{ADDA094E-4914-407C-A235-35DAE00BC980}"/>
              </a:ext>
            </a:extLst>
          </p:cNvPr>
          <p:cNvCxnSpPr>
            <a:cxnSpLocks/>
            <a:stCxn id="34" idx="4"/>
            <a:endCxn id="55" idx="0"/>
          </p:cNvCxnSpPr>
          <p:nvPr/>
        </p:nvCxnSpPr>
        <p:spPr>
          <a:xfrm>
            <a:off x="7963672" y="4088517"/>
            <a:ext cx="22431" cy="48288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文本框 59">
            <a:extLst>
              <a:ext uri="{FF2B5EF4-FFF2-40B4-BE49-F238E27FC236}">
                <a16:creationId xmlns:a16="http://schemas.microsoft.com/office/drawing/2014/main" id="{5C15243B-4474-4572-8B53-F3FC8AFE04DD}"/>
              </a:ext>
            </a:extLst>
          </p:cNvPr>
          <p:cNvSpPr txBox="1"/>
          <p:nvPr/>
        </p:nvSpPr>
        <p:spPr>
          <a:xfrm>
            <a:off x="10290392" y="2682774"/>
            <a:ext cx="877163"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传感器</a:t>
            </a:r>
          </a:p>
        </p:txBody>
      </p:sp>
      <p:sp>
        <p:nvSpPr>
          <p:cNvPr id="61" name="文本框 60">
            <a:extLst>
              <a:ext uri="{FF2B5EF4-FFF2-40B4-BE49-F238E27FC236}">
                <a16:creationId xmlns:a16="http://schemas.microsoft.com/office/drawing/2014/main" id="{D4B0F8AD-E8D1-4AB3-8412-EA7C70589683}"/>
              </a:ext>
            </a:extLst>
          </p:cNvPr>
          <p:cNvSpPr txBox="1"/>
          <p:nvPr/>
        </p:nvSpPr>
        <p:spPr>
          <a:xfrm>
            <a:off x="8705793" y="1118205"/>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目标</a:t>
            </a:r>
          </a:p>
        </p:txBody>
      </p:sp>
    </p:spTree>
    <p:extLst>
      <p:ext uri="{BB962C8B-B14F-4D97-AF65-F5344CB8AC3E}">
        <p14:creationId xmlns:p14="http://schemas.microsoft.com/office/powerpoint/2010/main" val="173780249"/>
      </p:ext>
    </p:extLst>
  </p:cSld>
  <p:clrMapOvr>
    <a:masterClrMapping/>
  </p:clrMapOvr>
  <p:transition spd="med" advTm="17078">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转化为最大流问题求解</a:t>
            </a:r>
          </a:p>
        </p:txBody>
      </p:sp>
      <p:sp>
        <p:nvSpPr>
          <p:cNvPr id="62" name="椭圆 61">
            <a:extLst>
              <a:ext uri="{FF2B5EF4-FFF2-40B4-BE49-F238E27FC236}">
                <a16:creationId xmlns:a16="http://schemas.microsoft.com/office/drawing/2014/main" id="{E9151803-0C8B-4087-945E-E5634E073F30}"/>
              </a:ext>
            </a:extLst>
          </p:cNvPr>
          <p:cNvSpPr/>
          <p:nvPr/>
        </p:nvSpPr>
        <p:spPr>
          <a:xfrm>
            <a:off x="3220876" y="1635220"/>
            <a:ext cx="1635617" cy="3844344"/>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D87D7C3-613C-4C04-A805-C8A0D255CC6B}"/>
              </a:ext>
            </a:extLst>
          </p:cNvPr>
          <p:cNvSpPr/>
          <p:nvPr/>
        </p:nvSpPr>
        <p:spPr>
          <a:xfrm>
            <a:off x="1422126" y="1635220"/>
            <a:ext cx="1635617" cy="384434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椭圆 64">
            <a:extLst>
              <a:ext uri="{FF2B5EF4-FFF2-40B4-BE49-F238E27FC236}">
                <a16:creationId xmlns:a16="http://schemas.microsoft.com/office/drawing/2014/main" id="{6657D159-799D-45BA-A255-9C2C23CD40EA}"/>
              </a:ext>
            </a:extLst>
          </p:cNvPr>
          <p:cNvSpPr/>
          <p:nvPr/>
        </p:nvSpPr>
        <p:spPr>
          <a:xfrm>
            <a:off x="2186273" y="2327995"/>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7C2B012-E1F4-498D-9CCB-FB2CF4F47DA0}"/>
              </a:ext>
            </a:extLst>
          </p:cNvPr>
          <p:cNvSpPr/>
          <p:nvPr/>
        </p:nvSpPr>
        <p:spPr>
          <a:xfrm>
            <a:off x="2186273" y="2760511"/>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9698D874-C961-405C-948B-2F9C198737CD}"/>
              </a:ext>
            </a:extLst>
          </p:cNvPr>
          <p:cNvSpPr/>
          <p:nvPr/>
        </p:nvSpPr>
        <p:spPr>
          <a:xfrm>
            <a:off x="2186273" y="3193027"/>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33968A24-2485-4009-B558-F2AA3F4DAB80}"/>
              </a:ext>
            </a:extLst>
          </p:cNvPr>
          <p:cNvSpPr/>
          <p:nvPr/>
        </p:nvSpPr>
        <p:spPr>
          <a:xfrm>
            <a:off x="2186273" y="362554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A85AD27D-4DBF-42B8-B3F3-8A02D88DD3E2}"/>
              </a:ext>
            </a:extLst>
          </p:cNvPr>
          <p:cNvSpPr/>
          <p:nvPr/>
        </p:nvSpPr>
        <p:spPr>
          <a:xfrm>
            <a:off x="2186273" y="4058059"/>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72D8FCB-388F-47F1-9CD2-4CF150FD54B3}"/>
              </a:ext>
            </a:extLst>
          </p:cNvPr>
          <p:cNvSpPr/>
          <p:nvPr/>
        </p:nvSpPr>
        <p:spPr>
          <a:xfrm>
            <a:off x="2186273" y="4490575"/>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77C8F189-906D-4043-B3C6-A5B60308273C}"/>
              </a:ext>
            </a:extLst>
          </p:cNvPr>
          <p:cNvSpPr/>
          <p:nvPr/>
        </p:nvSpPr>
        <p:spPr>
          <a:xfrm>
            <a:off x="3658758" y="2760511"/>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414421D-B164-4C9E-8591-26038C4313E4}"/>
              </a:ext>
            </a:extLst>
          </p:cNvPr>
          <p:cNvSpPr/>
          <p:nvPr/>
        </p:nvSpPr>
        <p:spPr>
          <a:xfrm>
            <a:off x="3658758" y="3193027"/>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8063D36-07ED-48B5-9877-57BA2527E725}"/>
              </a:ext>
            </a:extLst>
          </p:cNvPr>
          <p:cNvSpPr/>
          <p:nvPr/>
        </p:nvSpPr>
        <p:spPr>
          <a:xfrm>
            <a:off x="3658758" y="3625543"/>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D89D334E-6A1E-48D2-8D23-A6007D8CF38C}"/>
              </a:ext>
            </a:extLst>
          </p:cNvPr>
          <p:cNvSpPr/>
          <p:nvPr/>
        </p:nvSpPr>
        <p:spPr>
          <a:xfrm>
            <a:off x="3658758" y="4058059"/>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CEF3CAE1-B558-452A-8708-B564FE4698EA}"/>
              </a:ext>
            </a:extLst>
          </p:cNvPr>
          <p:cNvSpPr txBox="1"/>
          <p:nvPr/>
        </p:nvSpPr>
        <p:spPr>
          <a:xfrm>
            <a:off x="2051044" y="1750775"/>
            <a:ext cx="81136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a:t>
            </a:r>
            <a:endParaRPr lang="zh-CN" altLang="en-US" sz="2400" b="1" dirty="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C357D2A0-9C2E-4654-BA90-6CC7F6CF7089}"/>
              </a:ext>
            </a:extLst>
          </p:cNvPr>
          <p:cNvSpPr txBox="1"/>
          <p:nvPr/>
        </p:nvSpPr>
        <p:spPr>
          <a:xfrm>
            <a:off x="3793986" y="1750775"/>
            <a:ext cx="81136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B</a:t>
            </a:r>
            <a:endParaRPr lang="zh-CN" altLang="en-US" sz="2400" b="1" dirty="0">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D3B3952F-F82B-4DDC-A1E3-DD559E8FCB7B}"/>
              </a:ext>
            </a:extLst>
          </p:cNvPr>
          <p:cNvSpPr/>
          <p:nvPr/>
        </p:nvSpPr>
        <p:spPr>
          <a:xfrm>
            <a:off x="3658758" y="2338368"/>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3343228B-5A7C-4781-B4A0-B401ED01C5C3}"/>
              </a:ext>
            </a:extLst>
          </p:cNvPr>
          <p:cNvSpPr/>
          <p:nvPr/>
        </p:nvSpPr>
        <p:spPr>
          <a:xfrm>
            <a:off x="3658758" y="451626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7CC69EB0-2749-4E50-AC0F-B242D7379991}"/>
              </a:ext>
            </a:extLst>
          </p:cNvPr>
          <p:cNvCxnSpPr>
            <a:stCxn id="65" idx="6"/>
            <a:endCxn id="88" idx="2"/>
          </p:cNvCxnSpPr>
          <p:nvPr/>
        </p:nvCxnSpPr>
        <p:spPr>
          <a:xfrm>
            <a:off x="2456729" y="2476102"/>
            <a:ext cx="1202029" cy="10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60EE466-E87F-4D08-B9E2-B119EB222494}"/>
              </a:ext>
            </a:extLst>
          </p:cNvPr>
          <p:cNvCxnSpPr>
            <a:stCxn id="66" idx="6"/>
            <a:endCxn id="88" idx="2"/>
          </p:cNvCxnSpPr>
          <p:nvPr/>
        </p:nvCxnSpPr>
        <p:spPr>
          <a:xfrm flipV="1">
            <a:off x="2456729" y="2486475"/>
            <a:ext cx="1202029" cy="422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B6D2F9-1BFA-43F4-9624-2DB1CADFB981}"/>
              </a:ext>
            </a:extLst>
          </p:cNvPr>
          <p:cNvCxnSpPr>
            <a:stCxn id="67" idx="6"/>
            <a:endCxn id="88" idx="2"/>
          </p:cNvCxnSpPr>
          <p:nvPr/>
        </p:nvCxnSpPr>
        <p:spPr>
          <a:xfrm flipV="1">
            <a:off x="2456729" y="2486475"/>
            <a:ext cx="1202029" cy="854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E580CC-5E1B-4172-BDD0-AAF6AF9DEFD0}"/>
              </a:ext>
            </a:extLst>
          </p:cNvPr>
          <p:cNvCxnSpPr>
            <a:stCxn id="68" idx="6"/>
            <a:endCxn id="88" idx="2"/>
          </p:cNvCxnSpPr>
          <p:nvPr/>
        </p:nvCxnSpPr>
        <p:spPr>
          <a:xfrm flipV="1">
            <a:off x="2456729" y="2486475"/>
            <a:ext cx="1202029" cy="1287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02B1DBD-8A26-4E5F-BFA8-8D6062B4A511}"/>
              </a:ext>
            </a:extLst>
          </p:cNvPr>
          <p:cNvCxnSpPr>
            <a:stCxn id="65" idx="6"/>
            <a:endCxn id="71" idx="2"/>
          </p:cNvCxnSpPr>
          <p:nvPr/>
        </p:nvCxnSpPr>
        <p:spPr>
          <a:xfrm>
            <a:off x="2456729" y="2476102"/>
            <a:ext cx="1202029" cy="432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016EC97-4A2C-4EEC-B8F7-61D5C22509EF}"/>
              </a:ext>
            </a:extLst>
          </p:cNvPr>
          <p:cNvCxnSpPr>
            <a:endCxn id="71" idx="2"/>
          </p:cNvCxnSpPr>
          <p:nvPr/>
        </p:nvCxnSpPr>
        <p:spPr>
          <a:xfrm flipV="1">
            <a:off x="2529980" y="2908618"/>
            <a:ext cx="1128778" cy="24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8F419C2-A0C9-4D8F-B3E8-F4BF81867B1C}"/>
              </a:ext>
            </a:extLst>
          </p:cNvPr>
          <p:cNvCxnSpPr>
            <a:cxnSpLocks/>
            <a:stCxn id="65" idx="6"/>
            <a:endCxn id="72" idx="2"/>
          </p:cNvCxnSpPr>
          <p:nvPr/>
        </p:nvCxnSpPr>
        <p:spPr>
          <a:xfrm>
            <a:off x="2456729" y="2476102"/>
            <a:ext cx="1202029" cy="865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17AC7F1-6EC1-4517-8D43-356853789649}"/>
              </a:ext>
            </a:extLst>
          </p:cNvPr>
          <p:cNvCxnSpPr>
            <a:endCxn id="72" idx="2"/>
          </p:cNvCxnSpPr>
          <p:nvPr/>
        </p:nvCxnSpPr>
        <p:spPr>
          <a:xfrm>
            <a:off x="2471821" y="3334792"/>
            <a:ext cx="1186937" cy="6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2CA9016-AF4E-42D7-B648-001D2DDC7B5F}"/>
              </a:ext>
            </a:extLst>
          </p:cNvPr>
          <p:cNvCxnSpPr>
            <a:endCxn id="73" idx="2"/>
          </p:cNvCxnSpPr>
          <p:nvPr/>
        </p:nvCxnSpPr>
        <p:spPr>
          <a:xfrm>
            <a:off x="2491207" y="3351507"/>
            <a:ext cx="1167551" cy="422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D4EEE68-EEFA-4D3A-910A-A1FF8AAA7CCB}"/>
              </a:ext>
            </a:extLst>
          </p:cNvPr>
          <p:cNvCxnSpPr>
            <a:endCxn id="74" idx="2"/>
          </p:cNvCxnSpPr>
          <p:nvPr/>
        </p:nvCxnSpPr>
        <p:spPr>
          <a:xfrm>
            <a:off x="2491207" y="3325302"/>
            <a:ext cx="1167551" cy="880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4203E5C-D99D-4962-AE28-0604E1B8C840}"/>
              </a:ext>
            </a:extLst>
          </p:cNvPr>
          <p:cNvCxnSpPr>
            <a:cxnSpLocks/>
            <a:stCxn id="69" idx="6"/>
          </p:cNvCxnSpPr>
          <p:nvPr/>
        </p:nvCxnSpPr>
        <p:spPr>
          <a:xfrm>
            <a:off x="2456729" y="4206166"/>
            <a:ext cx="1202029" cy="9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4A448E1-B4C4-4460-9571-69ED7FE36834}"/>
              </a:ext>
            </a:extLst>
          </p:cNvPr>
          <p:cNvCxnSpPr>
            <a:cxnSpLocks/>
            <a:stCxn id="69" idx="6"/>
            <a:endCxn id="89" idx="2"/>
          </p:cNvCxnSpPr>
          <p:nvPr/>
        </p:nvCxnSpPr>
        <p:spPr>
          <a:xfrm>
            <a:off x="2456729" y="4206166"/>
            <a:ext cx="1202029" cy="458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A8570FC5-A163-49EF-99F7-03F97A14DE0F}"/>
              </a:ext>
            </a:extLst>
          </p:cNvPr>
          <p:cNvCxnSpPr>
            <a:cxnSpLocks/>
            <a:stCxn id="70" idx="6"/>
            <a:endCxn id="89" idx="2"/>
          </p:cNvCxnSpPr>
          <p:nvPr/>
        </p:nvCxnSpPr>
        <p:spPr>
          <a:xfrm>
            <a:off x="2456729" y="4638682"/>
            <a:ext cx="1202029" cy="25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A10A08C3-7F5D-466A-866C-234763A470FD}"/>
              </a:ext>
            </a:extLst>
          </p:cNvPr>
          <p:cNvCxnSpPr/>
          <p:nvPr/>
        </p:nvCxnSpPr>
        <p:spPr>
          <a:xfrm>
            <a:off x="6219015" y="729954"/>
            <a:ext cx="0" cy="5864087"/>
          </a:xfrm>
          <a:prstGeom prst="line">
            <a:avLst/>
          </a:prstGeom>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97412786-4592-4AC2-9025-ECA17E1DBB96}"/>
              </a:ext>
            </a:extLst>
          </p:cNvPr>
          <p:cNvSpPr/>
          <p:nvPr/>
        </p:nvSpPr>
        <p:spPr>
          <a:xfrm>
            <a:off x="7828444" y="379230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B9A386B-03F1-4050-8D69-E2C5E2358979}"/>
              </a:ext>
            </a:extLst>
          </p:cNvPr>
          <p:cNvSpPr/>
          <p:nvPr/>
        </p:nvSpPr>
        <p:spPr>
          <a:xfrm>
            <a:off x="9216896" y="2346489"/>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EA7F212-D08F-481C-AB25-06937BDD6A96}"/>
              </a:ext>
            </a:extLst>
          </p:cNvPr>
          <p:cNvSpPr/>
          <p:nvPr/>
        </p:nvSpPr>
        <p:spPr>
          <a:xfrm>
            <a:off x="8468888" y="234980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9F4249DC-58C7-4E43-9051-DBC9A9DEDB59}"/>
              </a:ext>
            </a:extLst>
          </p:cNvPr>
          <p:cNvSpPr/>
          <p:nvPr/>
        </p:nvSpPr>
        <p:spPr>
          <a:xfrm>
            <a:off x="8200053" y="5335587"/>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2C911EAA-8DA0-4DD7-BDEB-920FC8EDD162}"/>
              </a:ext>
            </a:extLst>
          </p:cNvPr>
          <p:cNvSpPr/>
          <p:nvPr/>
        </p:nvSpPr>
        <p:spPr>
          <a:xfrm>
            <a:off x="10155164" y="304315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6262D86-6186-4040-BC66-FA8D040E113C}"/>
              </a:ext>
            </a:extLst>
          </p:cNvPr>
          <p:cNvSpPr/>
          <p:nvPr/>
        </p:nvSpPr>
        <p:spPr>
          <a:xfrm>
            <a:off x="9147341" y="5183350"/>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10BB531-204F-4628-9686-F05ED4A2982C}"/>
              </a:ext>
            </a:extLst>
          </p:cNvPr>
          <p:cNvSpPr/>
          <p:nvPr/>
        </p:nvSpPr>
        <p:spPr>
          <a:xfrm>
            <a:off x="8916492" y="145742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088ECAD1-E258-4A90-8275-7467DE4D4909}"/>
              </a:ext>
            </a:extLst>
          </p:cNvPr>
          <p:cNvSpPr/>
          <p:nvPr/>
        </p:nvSpPr>
        <p:spPr>
          <a:xfrm>
            <a:off x="6873044" y="346092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5A90603-D520-4B16-B852-DB020355CEA6}"/>
              </a:ext>
            </a:extLst>
          </p:cNvPr>
          <p:cNvSpPr/>
          <p:nvPr/>
        </p:nvSpPr>
        <p:spPr>
          <a:xfrm>
            <a:off x="8916492" y="3320387"/>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E81828A7-0530-4062-BDB6-7AC4E48F2FD3}"/>
              </a:ext>
            </a:extLst>
          </p:cNvPr>
          <p:cNvSpPr/>
          <p:nvPr/>
        </p:nvSpPr>
        <p:spPr>
          <a:xfrm>
            <a:off x="8884807" y="429097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a:extLst>
              <a:ext uri="{FF2B5EF4-FFF2-40B4-BE49-F238E27FC236}">
                <a16:creationId xmlns:a16="http://schemas.microsoft.com/office/drawing/2014/main" id="{EA596B35-5040-455A-9635-F06ED35F3603}"/>
              </a:ext>
            </a:extLst>
          </p:cNvPr>
          <p:cNvCxnSpPr>
            <a:cxnSpLocks/>
            <a:stCxn id="61" idx="3"/>
            <a:endCxn id="80" idx="5"/>
          </p:cNvCxnSpPr>
          <p:nvPr/>
        </p:nvCxnSpPr>
        <p:spPr>
          <a:xfrm flipH="1" flipV="1">
            <a:off x="7103893" y="3713756"/>
            <a:ext cx="764158" cy="33138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直接连接符 83">
            <a:extLst>
              <a:ext uri="{FF2B5EF4-FFF2-40B4-BE49-F238E27FC236}">
                <a16:creationId xmlns:a16="http://schemas.microsoft.com/office/drawing/2014/main" id="{80770D62-76A4-4E85-A9E1-A21CCD7CD791}"/>
              </a:ext>
            </a:extLst>
          </p:cNvPr>
          <p:cNvCxnSpPr>
            <a:cxnSpLocks/>
            <a:stCxn id="61" idx="6"/>
            <a:endCxn id="81" idx="3"/>
          </p:cNvCxnSpPr>
          <p:nvPr/>
        </p:nvCxnSpPr>
        <p:spPr>
          <a:xfrm flipV="1">
            <a:off x="8098900" y="3573221"/>
            <a:ext cx="857199" cy="36718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直接连接符 84">
            <a:extLst>
              <a:ext uri="{FF2B5EF4-FFF2-40B4-BE49-F238E27FC236}">
                <a16:creationId xmlns:a16="http://schemas.microsoft.com/office/drawing/2014/main" id="{3E0FA88C-BB5B-4BCF-AAD4-BD66A19E1ED2}"/>
              </a:ext>
            </a:extLst>
          </p:cNvPr>
          <p:cNvCxnSpPr>
            <a:cxnSpLocks/>
            <a:stCxn id="63" idx="6"/>
            <a:endCxn id="79" idx="5"/>
          </p:cNvCxnSpPr>
          <p:nvPr/>
        </p:nvCxnSpPr>
        <p:spPr>
          <a:xfrm flipH="1" flipV="1">
            <a:off x="9147341" y="1710258"/>
            <a:ext cx="340011" cy="78433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直接连接符 92">
            <a:extLst>
              <a:ext uri="{FF2B5EF4-FFF2-40B4-BE49-F238E27FC236}">
                <a16:creationId xmlns:a16="http://schemas.microsoft.com/office/drawing/2014/main" id="{69DA313D-437A-4C14-A682-C8A14BCCAFCD}"/>
              </a:ext>
            </a:extLst>
          </p:cNvPr>
          <p:cNvCxnSpPr>
            <a:cxnSpLocks/>
            <a:stCxn id="63" idx="2"/>
            <a:endCxn id="81" idx="7"/>
          </p:cNvCxnSpPr>
          <p:nvPr/>
        </p:nvCxnSpPr>
        <p:spPr>
          <a:xfrm flipH="1">
            <a:off x="9147341" y="2494596"/>
            <a:ext cx="69555" cy="8691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直接连接符 93">
            <a:extLst>
              <a:ext uri="{FF2B5EF4-FFF2-40B4-BE49-F238E27FC236}">
                <a16:creationId xmlns:a16="http://schemas.microsoft.com/office/drawing/2014/main" id="{48AAF5F8-2321-40AD-BFD7-0421645D2A71}"/>
              </a:ext>
            </a:extLst>
          </p:cNvPr>
          <p:cNvCxnSpPr>
            <a:cxnSpLocks/>
            <a:stCxn id="75" idx="6"/>
            <a:endCxn id="81" idx="1"/>
          </p:cNvCxnSpPr>
          <p:nvPr/>
        </p:nvCxnSpPr>
        <p:spPr>
          <a:xfrm>
            <a:off x="8739344" y="2497909"/>
            <a:ext cx="216755" cy="86585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直接连接符 94">
            <a:extLst>
              <a:ext uri="{FF2B5EF4-FFF2-40B4-BE49-F238E27FC236}">
                <a16:creationId xmlns:a16="http://schemas.microsoft.com/office/drawing/2014/main" id="{64FB980A-98B1-42F3-960D-45906539F100}"/>
              </a:ext>
            </a:extLst>
          </p:cNvPr>
          <p:cNvCxnSpPr>
            <a:cxnSpLocks/>
            <a:stCxn id="75" idx="7"/>
            <a:endCxn id="79" idx="3"/>
          </p:cNvCxnSpPr>
          <p:nvPr/>
        </p:nvCxnSpPr>
        <p:spPr>
          <a:xfrm flipV="1">
            <a:off x="8699737" y="1710258"/>
            <a:ext cx="256362" cy="68292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直接连接符 95">
            <a:extLst>
              <a:ext uri="{FF2B5EF4-FFF2-40B4-BE49-F238E27FC236}">
                <a16:creationId xmlns:a16="http://schemas.microsoft.com/office/drawing/2014/main" id="{83C27459-88C6-4944-997B-946FC5D1A2D5}"/>
              </a:ext>
            </a:extLst>
          </p:cNvPr>
          <p:cNvCxnSpPr>
            <a:stCxn id="76" idx="6"/>
            <a:endCxn id="82" idx="2"/>
          </p:cNvCxnSpPr>
          <p:nvPr/>
        </p:nvCxnSpPr>
        <p:spPr>
          <a:xfrm flipV="1">
            <a:off x="8470509" y="4439079"/>
            <a:ext cx="414298" cy="10446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直接连接符 96">
            <a:extLst>
              <a:ext uri="{FF2B5EF4-FFF2-40B4-BE49-F238E27FC236}">
                <a16:creationId xmlns:a16="http://schemas.microsoft.com/office/drawing/2014/main" id="{BB0EF667-ED21-436E-A790-3FB6D9A6E323}"/>
              </a:ext>
            </a:extLst>
          </p:cNvPr>
          <p:cNvCxnSpPr>
            <a:cxnSpLocks/>
            <a:stCxn id="77" idx="2"/>
            <a:endCxn id="81" idx="6"/>
          </p:cNvCxnSpPr>
          <p:nvPr/>
        </p:nvCxnSpPr>
        <p:spPr>
          <a:xfrm flipH="1">
            <a:off x="9186948" y="3191260"/>
            <a:ext cx="968216" cy="27723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直接连接符 97">
            <a:extLst>
              <a:ext uri="{FF2B5EF4-FFF2-40B4-BE49-F238E27FC236}">
                <a16:creationId xmlns:a16="http://schemas.microsoft.com/office/drawing/2014/main" id="{BA996154-0BA1-418F-A51B-0B90ACD9E459}"/>
              </a:ext>
            </a:extLst>
          </p:cNvPr>
          <p:cNvCxnSpPr>
            <a:cxnSpLocks/>
            <a:stCxn id="78" idx="0"/>
            <a:endCxn id="82" idx="6"/>
          </p:cNvCxnSpPr>
          <p:nvPr/>
        </p:nvCxnSpPr>
        <p:spPr>
          <a:xfrm flipH="1" flipV="1">
            <a:off x="9155263" y="4439079"/>
            <a:ext cx="127306" cy="74427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直接连接符 98">
            <a:extLst>
              <a:ext uri="{FF2B5EF4-FFF2-40B4-BE49-F238E27FC236}">
                <a16:creationId xmlns:a16="http://schemas.microsoft.com/office/drawing/2014/main" id="{9E8F196F-7787-4176-9A9F-4F8CC0282E0F}"/>
              </a:ext>
            </a:extLst>
          </p:cNvPr>
          <p:cNvCxnSpPr>
            <a:cxnSpLocks/>
            <a:stCxn id="61" idx="5"/>
            <a:endCxn id="82" idx="1"/>
          </p:cNvCxnSpPr>
          <p:nvPr/>
        </p:nvCxnSpPr>
        <p:spPr>
          <a:xfrm>
            <a:off x="8059293" y="4045137"/>
            <a:ext cx="865121" cy="28921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0" name="椭圆 99">
            <a:extLst>
              <a:ext uri="{FF2B5EF4-FFF2-40B4-BE49-F238E27FC236}">
                <a16:creationId xmlns:a16="http://schemas.microsoft.com/office/drawing/2014/main" id="{CE5FF36D-8D85-42D0-810B-B440DCE1379E}"/>
              </a:ext>
            </a:extLst>
          </p:cNvPr>
          <p:cNvSpPr/>
          <p:nvPr/>
        </p:nvSpPr>
        <p:spPr>
          <a:xfrm>
            <a:off x="7501299" y="250621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33D7F4F-C643-4CE5-A11E-49E91B312EA7}"/>
              </a:ext>
            </a:extLst>
          </p:cNvPr>
          <p:cNvSpPr/>
          <p:nvPr/>
        </p:nvSpPr>
        <p:spPr>
          <a:xfrm>
            <a:off x="7850875" y="4571401"/>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E912C6F6-81FE-44C1-8E7E-6779854E996E}"/>
              </a:ext>
            </a:extLst>
          </p:cNvPr>
          <p:cNvCxnSpPr>
            <a:cxnSpLocks/>
            <a:stCxn id="61" idx="0"/>
            <a:endCxn id="100" idx="4"/>
          </p:cNvCxnSpPr>
          <p:nvPr/>
        </p:nvCxnSpPr>
        <p:spPr>
          <a:xfrm flipH="1" flipV="1">
            <a:off x="7636527" y="2802428"/>
            <a:ext cx="327145" cy="98987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直接连接符 102">
            <a:extLst>
              <a:ext uri="{FF2B5EF4-FFF2-40B4-BE49-F238E27FC236}">
                <a16:creationId xmlns:a16="http://schemas.microsoft.com/office/drawing/2014/main" id="{6BB6FE7F-50A9-4721-BF82-9E9C2FBEE3D7}"/>
              </a:ext>
            </a:extLst>
          </p:cNvPr>
          <p:cNvCxnSpPr>
            <a:cxnSpLocks/>
            <a:stCxn id="75" idx="2"/>
            <a:endCxn id="100" idx="6"/>
          </p:cNvCxnSpPr>
          <p:nvPr/>
        </p:nvCxnSpPr>
        <p:spPr>
          <a:xfrm flipH="1">
            <a:off x="7771755" y="2497909"/>
            <a:ext cx="697133" cy="15641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直接连接符 103">
            <a:extLst>
              <a:ext uri="{FF2B5EF4-FFF2-40B4-BE49-F238E27FC236}">
                <a16:creationId xmlns:a16="http://schemas.microsoft.com/office/drawing/2014/main" id="{26DC9058-5E45-4126-9E06-D25C9E74644E}"/>
              </a:ext>
            </a:extLst>
          </p:cNvPr>
          <p:cNvCxnSpPr>
            <a:cxnSpLocks/>
            <a:stCxn id="76" idx="0"/>
            <a:endCxn id="101" idx="5"/>
          </p:cNvCxnSpPr>
          <p:nvPr/>
        </p:nvCxnSpPr>
        <p:spPr>
          <a:xfrm flipH="1" flipV="1">
            <a:off x="8081724" y="4824235"/>
            <a:ext cx="253557" cy="51135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直接连接符 104">
            <a:extLst>
              <a:ext uri="{FF2B5EF4-FFF2-40B4-BE49-F238E27FC236}">
                <a16:creationId xmlns:a16="http://schemas.microsoft.com/office/drawing/2014/main" id="{165F95B4-FA80-4078-898D-8ED9AA095229}"/>
              </a:ext>
            </a:extLst>
          </p:cNvPr>
          <p:cNvCxnSpPr>
            <a:cxnSpLocks/>
            <a:stCxn id="61" idx="4"/>
            <a:endCxn id="101" idx="0"/>
          </p:cNvCxnSpPr>
          <p:nvPr/>
        </p:nvCxnSpPr>
        <p:spPr>
          <a:xfrm>
            <a:off x="7963672" y="4088517"/>
            <a:ext cx="22431" cy="48288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6" name="文本框 105">
            <a:extLst>
              <a:ext uri="{FF2B5EF4-FFF2-40B4-BE49-F238E27FC236}">
                <a16:creationId xmlns:a16="http://schemas.microsoft.com/office/drawing/2014/main" id="{055B3EC0-A693-403F-A363-F5D1468DEC2F}"/>
              </a:ext>
            </a:extLst>
          </p:cNvPr>
          <p:cNvSpPr txBox="1"/>
          <p:nvPr/>
        </p:nvSpPr>
        <p:spPr>
          <a:xfrm>
            <a:off x="10290392" y="2682774"/>
            <a:ext cx="877163"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传感器</a:t>
            </a:r>
          </a:p>
        </p:txBody>
      </p:sp>
      <p:sp>
        <p:nvSpPr>
          <p:cNvPr id="107" name="文本框 106">
            <a:extLst>
              <a:ext uri="{FF2B5EF4-FFF2-40B4-BE49-F238E27FC236}">
                <a16:creationId xmlns:a16="http://schemas.microsoft.com/office/drawing/2014/main" id="{6FB84222-5EF5-481E-A8CF-FE656E8DA74D}"/>
              </a:ext>
            </a:extLst>
          </p:cNvPr>
          <p:cNvSpPr txBox="1"/>
          <p:nvPr/>
        </p:nvSpPr>
        <p:spPr>
          <a:xfrm>
            <a:off x="8705793" y="1118205"/>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目标</a:t>
            </a:r>
          </a:p>
        </p:txBody>
      </p:sp>
    </p:spTree>
    <p:extLst>
      <p:ext uri="{BB962C8B-B14F-4D97-AF65-F5344CB8AC3E}">
        <p14:creationId xmlns:p14="http://schemas.microsoft.com/office/powerpoint/2010/main" val="3101421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转化为最大流问题求解</a:t>
            </a:r>
          </a:p>
        </p:txBody>
      </p:sp>
      <p:sp>
        <p:nvSpPr>
          <p:cNvPr id="92" name="椭圆 91">
            <a:extLst>
              <a:ext uri="{FF2B5EF4-FFF2-40B4-BE49-F238E27FC236}">
                <a16:creationId xmlns:a16="http://schemas.microsoft.com/office/drawing/2014/main" id="{20373A2C-0731-4D2D-8D58-8678714CC08C}"/>
              </a:ext>
            </a:extLst>
          </p:cNvPr>
          <p:cNvSpPr/>
          <p:nvPr/>
        </p:nvSpPr>
        <p:spPr>
          <a:xfrm>
            <a:off x="9127699" y="1408171"/>
            <a:ext cx="1635617" cy="3844344"/>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B1CC464E-E8F4-4C25-B83D-295ACE956ABD}"/>
              </a:ext>
            </a:extLst>
          </p:cNvPr>
          <p:cNvSpPr/>
          <p:nvPr/>
        </p:nvSpPr>
        <p:spPr>
          <a:xfrm>
            <a:off x="7328949" y="1408171"/>
            <a:ext cx="1635617" cy="384434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a:extLst>
              <a:ext uri="{FF2B5EF4-FFF2-40B4-BE49-F238E27FC236}">
                <a16:creationId xmlns:a16="http://schemas.microsoft.com/office/drawing/2014/main" id="{B1D307B9-6A2C-4996-9183-9E18F35A6C4A}"/>
              </a:ext>
            </a:extLst>
          </p:cNvPr>
          <p:cNvSpPr/>
          <p:nvPr/>
        </p:nvSpPr>
        <p:spPr>
          <a:xfrm>
            <a:off x="8093096" y="2100946"/>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7B87A473-F2D6-409F-9FB2-4E59B6CE692B}"/>
              </a:ext>
            </a:extLst>
          </p:cNvPr>
          <p:cNvSpPr/>
          <p:nvPr/>
        </p:nvSpPr>
        <p:spPr>
          <a:xfrm>
            <a:off x="8093096" y="253346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E0385E02-5C99-4386-8E32-DD638EF99763}"/>
              </a:ext>
            </a:extLst>
          </p:cNvPr>
          <p:cNvSpPr/>
          <p:nvPr/>
        </p:nvSpPr>
        <p:spPr>
          <a:xfrm>
            <a:off x="8093096" y="2965978"/>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1273F007-F0D7-49B7-B81F-89A9C9E2E840}"/>
              </a:ext>
            </a:extLst>
          </p:cNvPr>
          <p:cNvSpPr/>
          <p:nvPr/>
        </p:nvSpPr>
        <p:spPr>
          <a:xfrm>
            <a:off x="8093096" y="3398494"/>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AA3333DA-2AA6-4B8B-B575-40FF3265447A}"/>
              </a:ext>
            </a:extLst>
          </p:cNvPr>
          <p:cNvSpPr/>
          <p:nvPr/>
        </p:nvSpPr>
        <p:spPr>
          <a:xfrm>
            <a:off x="8093096" y="3831010"/>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36A1F924-63AD-43EB-A794-403A41B87450}"/>
              </a:ext>
            </a:extLst>
          </p:cNvPr>
          <p:cNvSpPr/>
          <p:nvPr/>
        </p:nvSpPr>
        <p:spPr>
          <a:xfrm>
            <a:off x="8093096" y="4263526"/>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3AE457CE-2340-4C75-A715-A310DBD673F6}"/>
              </a:ext>
            </a:extLst>
          </p:cNvPr>
          <p:cNvSpPr/>
          <p:nvPr/>
        </p:nvSpPr>
        <p:spPr>
          <a:xfrm>
            <a:off x="9565581" y="253346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D72E8A87-0159-47BA-A910-1BFBD20B2A2D}"/>
              </a:ext>
            </a:extLst>
          </p:cNvPr>
          <p:cNvSpPr/>
          <p:nvPr/>
        </p:nvSpPr>
        <p:spPr>
          <a:xfrm>
            <a:off x="9565581" y="2965978"/>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8701EBEF-FE7B-4F12-92A6-6D8F8BC5A697}"/>
              </a:ext>
            </a:extLst>
          </p:cNvPr>
          <p:cNvSpPr/>
          <p:nvPr/>
        </p:nvSpPr>
        <p:spPr>
          <a:xfrm>
            <a:off x="9565581" y="339849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76D3C788-36B3-4F72-8FFA-6CC1F1BB0312}"/>
              </a:ext>
            </a:extLst>
          </p:cNvPr>
          <p:cNvSpPr/>
          <p:nvPr/>
        </p:nvSpPr>
        <p:spPr>
          <a:xfrm>
            <a:off x="9565581" y="3831010"/>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5EBACC2C-9FBC-4DE2-9FBE-99E6C5DD9999}"/>
              </a:ext>
            </a:extLst>
          </p:cNvPr>
          <p:cNvSpPr txBox="1"/>
          <p:nvPr/>
        </p:nvSpPr>
        <p:spPr>
          <a:xfrm>
            <a:off x="7605844" y="1694241"/>
            <a:ext cx="1141928"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SENSORS</a:t>
            </a:r>
            <a:endParaRPr lang="zh-CN" altLang="en-US" sz="1600" b="1" dirty="0">
              <a:latin typeface="Times New Roman" panose="02020603050405020304" pitchFamily="18" charset="0"/>
              <a:cs typeface="Times New Roman" panose="02020603050405020304" pitchFamily="18" charset="0"/>
            </a:endParaRPr>
          </a:p>
        </p:txBody>
      </p:sp>
      <p:sp>
        <p:nvSpPr>
          <p:cNvPr id="105" name="文本框 104">
            <a:extLst>
              <a:ext uri="{FF2B5EF4-FFF2-40B4-BE49-F238E27FC236}">
                <a16:creationId xmlns:a16="http://schemas.microsoft.com/office/drawing/2014/main" id="{2BDA6F0E-C0A2-4A2F-AF08-C3795F9267F1}"/>
              </a:ext>
            </a:extLst>
          </p:cNvPr>
          <p:cNvSpPr txBox="1"/>
          <p:nvPr/>
        </p:nvSpPr>
        <p:spPr>
          <a:xfrm>
            <a:off x="9443127" y="1663463"/>
            <a:ext cx="111063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Targets</a:t>
            </a:r>
            <a:endParaRPr lang="zh-CN" altLang="en-US" b="1" dirty="0">
              <a:latin typeface="Times New Roman" panose="02020603050405020304" pitchFamily="18" charset="0"/>
              <a:cs typeface="Times New Roman" panose="02020603050405020304" pitchFamily="18" charset="0"/>
            </a:endParaRPr>
          </a:p>
        </p:txBody>
      </p:sp>
      <p:sp>
        <p:nvSpPr>
          <p:cNvPr id="106" name="椭圆 105">
            <a:extLst>
              <a:ext uri="{FF2B5EF4-FFF2-40B4-BE49-F238E27FC236}">
                <a16:creationId xmlns:a16="http://schemas.microsoft.com/office/drawing/2014/main" id="{6995F29B-C3AD-4247-A81A-9C69600A88E4}"/>
              </a:ext>
            </a:extLst>
          </p:cNvPr>
          <p:cNvSpPr/>
          <p:nvPr/>
        </p:nvSpPr>
        <p:spPr>
          <a:xfrm>
            <a:off x="9565581" y="2111319"/>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DD6E3C0-8BE2-4846-8155-98A08C9A6788}"/>
              </a:ext>
            </a:extLst>
          </p:cNvPr>
          <p:cNvSpPr/>
          <p:nvPr/>
        </p:nvSpPr>
        <p:spPr>
          <a:xfrm>
            <a:off x="9565581" y="4289215"/>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a:extLst>
              <a:ext uri="{FF2B5EF4-FFF2-40B4-BE49-F238E27FC236}">
                <a16:creationId xmlns:a16="http://schemas.microsoft.com/office/drawing/2014/main" id="{AA7783DB-4AC0-4A1A-B73B-1EEAD194DE2F}"/>
              </a:ext>
            </a:extLst>
          </p:cNvPr>
          <p:cNvCxnSpPr>
            <a:stCxn id="94" idx="6"/>
            <a:endCxn id="106" idx="2"/>
          </p:cNvCxnSpPr>
          <p:nvPr/>
        </p:nvCxnSpPr>
        <p:spPr>
          <a:xfrm>
            <a:off x="8363552" y="2249053"/>
            <a:ext cx="1202029" cy="1037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直接连接符 108">
            <a:extLst>
              <a:ext uri="{FF2B5EF4-FFF2-40B4-BE49-F238E27FC236}">
                <a16:creationId xmlns:a16="http://schemas.microsoft.com/office/drawing/2014/main" id="{5CB2B00C-39C8-4420-BDDB-95B40D73BB7A}"/>
              </a:ext>
            </a:extLst>
          </p:cNvPr>
          <p:cNvCxnSpPr>
            <a:stCxn id="95" idx="6"/>
            <a:endCxn id="106" idx="2"/>
          </p:cNvCxnSpPr>
          <p:nvPr/>
        </p:nvCxnSpPr>
        <p:spPr>
          <a:xfrm flipV="1">
            <a:off x="8363552" y="2259426"/>
            <a:ext cx="1202029" cy="42214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直接连接符 109">
            <a:extLst>
              <a:ext uri="{FF2B5EF4-FFF2-40B4-BE49-F238E27FC236}">
                <a16:creationId xmlns:a16="http://schemas.microsoft.com/office/drawing/2014/main" id="{37034AC1-A0EE-466E-A6B2-F70EE3478B4F}"/>
              </a:ext>
            </a:extLst>
          </p:cNvPr>
          <p:cNvCxnSpPr>
            <a:stCxn id="96" idx="6"/>
            <a:endCxn id="106" idx="2"/>
          </p:cNvCxnSpPr>
          <p:nvPr/>
        </p:nvCxnSpPr>
        <p:spPr>
          <a:xfrm flipV="1">
            <a:off x="8363552" y="2259426"/>
            <a:ext cx="1202029" cy="85465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1" name="直接连接符 110">
            <a:extLst>
              <a:ext uri="{FF2B5EF4-FFF2-40B4-BE49-F238E27FC236}">
                <a16:creationId xmlns:a16="http://schemas.microsoft.com/office/drawing/2014/main" id="{950BF690-4ECC-4F09-9C39-F7D4B49238AA}"/>
              </a:ext>
            </a:extLst>
          </p:cNvPr>
          <p:cNvCxnSpPr>
            <a:stCxn id="97" idx="6"/>
            <a:endCxn id="106" idx="2"/>
          </p:cNvCxnSpPr>
          <p:nvPr/>
        </p:nvCxnSpPr>
        <p:spPr>
          <a:xfrm flipV="1">
            <a:off x="8363552" y="2259426"/>
            <a:ext cx="1202029" cy="128717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2" name="直接连接符 111">
            <a:extLst>
              <a:ext uri="{FF2B5EF4-FFF2-40B4-BE49-F238E27FC236}">
                <a16:creationId xmlns:a16="http://schemas.microsoft.com/office/drawing/2014/main" id="{1DC80D97-ECED-4694-A522-69E0690ABA0E}"/>
              </a:ext>
            </a:extLst>
          </p:cNvPr>
          <p:cNvCxnSpPr>
            <a:stCxn id="94" idx="6"/>
            <a:endCxn id="100" idx="2"/>
          </p:cNvCxnSpPr>
          <p:nvPr/>
        </p:nvCxnSpPr>
        <p:spPr>
          <a:xfrm>
            <a:off x="8363552" y="2249053"/>
            <a:ext cx="1202029" cy="43251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直接连接符 112">
            <a:extLst>
              <a:ext uri="{FF2B5EF4-FFF2-40B4-BE49-F238E27FC236}">
                <a16:creationId xmlns:a16="http://schemas.microsoft.com/office/drawing/2014/main" id="{5EE52CA8-0F47-4D05-A5A6-57AEA2F4BEAF}"/>
              </a:ext>
            </a:extLst>
          </p:cNvPr>
          <p:cNvCxnSpPr>
            <a:cxnSpLocks/>
            <a:stCxn id="95" idx="6"/>
            <a:endCxn id="100" idx="2"/>
          </p:cNvCxnSpPr>
          <p:nvPr/>
        </p:nvCxnSpPr>
        <p:spPr>
          <a:xfrm>
            <a:off x="8363552" y="2681569"/>
            <a:ext cx="1202029" cy="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4" name="直接连接符 113">
            <a:extLst>
              <a:ext uri="{FF2B5EF4-FFF2-40B4-BE49-F238E27FC236}">
                <a16:creationId xmlns:a16="http://schemas.microsoft.com/office/drawing/2014/main" id="{D05946AA-851C-4C07-AD01-74422D0B9586}"/>
              </a:ext>
            </a:extLst>
          </p:cNvPr>
          <p:cNvCxnSpPr>
            <a:cxnSpLocks/>
            <a:stCxn id="94" idx="6"/>
            <a:endCxn id="101" idx="2"/>
          </p:cNvCxnSpPr>
          <p:nvPr/>
        </p:nvCxnSpPr>
        <p:spPr>
          <a:xfrm>
            <a:off x="8363552" y="2249053"/>
            <a:ext cx="1202029" cy="86503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连接符 114">
            <a:extLst>
              <a:ext uri="{FF2B5EF4-FFF2-40B4-BE49-F238E27FC236}">
                <a16:creationId xmlns:a16="http://schemas.microsoft.com/office/drawing/2014/main" id="{9EAEF2CE-50D5-4A4F-B3C8-36ACF4BFD7AA}"/>
              </a:ext>
            </a:extLst>
          </p:cNvPr>
          <p:cNvCxnSpPr>
            <a:endCxn id="101" idx="2"/>
          </p:cNvCxnSpPr>
          <p:nvPr/>
        </p:nvCxnSpPr>
        <p:spPr>
          <a:xfrm>
            <a:off x="8378644" y="3107743"/>
            <a:ext cx="1186937" cy="634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接连接符 115">
            <a:extLst>
              <a:ext uri="{FF2B5EF4-FFF2-40B4-BE49-F238E27FC236}">
                <a16:creationId xmlns:a16="http://schemas.microsoft.com/office/drawing/2014/main" id="{9BDE60F8-E64F-48E0-872B-47FF0D6E8862}"/>
              </a:ext>
            </a:extLst>
          </p:cNvPr>
          <p:cNvCxnSpPr>
            <a:cxnSpLocks/>
            <a:stCxn id="96" idx="6"/>
            <a:endCxn id="102" idx="2"/>
          </p:cNvCxnSpPr>
          <p:nvPr/>
        </p:nvCxnSpPr>
        <p:spPr>
          <a:xfrm>
            <a:off x="8363552" y="3114085"/>
            <a:ext cx="1202029" cy="43251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接连接符 116">
            <a:extLst>
              <a:ext uri="{FF2B5EF4-FFF2-40B4-BE49-F238E27FC236}">
                <a16:creationId xmlns:a16="http://schemas.microsoft.com/office/drawing/2014/main" id="{F77D6162-5C5C-46FE-A44C-35251221C8FA}"/>
              </a:ext>
            </a:extLst>
          </p:cNvPr>
          <p:cNvCxnSpPr>
            <a:cxnSpLocks/>
            <a:stCxn id="96" idx="6"/>
            <a:endCxn id="103" idx="2"/>
          </p:cNvCxnSpPr>
          <p:nvPr/>
        </p:nvCxnSpPr>
        <p:spPr>
          <a:xfrm>
            <a:off x="8363552" y="3114085"/>
            <a:ext cx="1202029" cy="86503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接连接符 117">
            <a:extLst>
              <a:ext uri="{FF2B5EF4-FFF2-40B4-BE49-F238E27FC236}">
                <a16:creationId xmlns:a16="http://schemas.microsoft.com/office/drawing/2014/main" id="{D931138C-9E5E-45BF-ABD2-F9996601978B}"/>
              </a:ext>
            </a:extLst>
          </p:cNvPr>
          <p:cNvCxnSpPr>
            <a:cxnSpLocks/>
            <a:stCxn id="98" idx="6"/>
          </p:cNvCxnSpPr>
          <p:nvPr/>
        </p:nvCxnSpPr>
        <p:spPr>
          <a:xfrm>
            <a:off x="8363552" y="3979117"/>
            <a:ext cx="1202029" cy="949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接连接符 118">
            <a:extLst>
              <a:ext uri="{FF2B5EF4-FFF2-40B4-BE49-F238E27FC236}">
                <a16:creationId xmlns:a16="http://schemas.microsoft.com/office/drawing/2014/main" id="{D117E804-00BC-42F8-A16E-58E9BC10F054}"/>
              </a:ext>
            </a:extLst>
          </p:cNvPr>
          <p:cNvCxnSpPr>
            <a:cxnSpLocks/>
            <a:stCxn id="98" idx="6"/>
            <a:endCxn id="107" idx="2"/>
          </p:cNvCxnSpPr>
          <p:nvPr/>
        </p:nvCxnSpPr>
        <p:spPr>
          <a:xfrm>
            <a:off x="8363552" y="3979117"/>
            <a:ext cx="1202029" cy="45820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接连接符 119">
            <a:extLst>
              <a:ext uri="{FF2B5EF4-FFF2-40B4-BE49-F238E27FC236}">
                <a16:creationId xmlns:a16="http://schemas.microsoft.com/office/drawing/2014/main" id="{F66C24AF-CB53-4648-84A3-C8BD01866F9D}"/>
              </a:ext>
            </a:extLst>
          </p:cNvPr>
          <p:cNvCxnSpPr>
            <a:cxnSpLocks/>
            <a:stCxn id="99" idx="6"/>
            <a:endCxn id="107" idx="2"/>
          </p:cNvCxnSpPr>
          <p:nvPr/>
        </p:nvCxnSpPr>
        <p:spPr>
          <a:xfrm>
            <a:off x="8363552" y="4411633"/>
            <a:ext cx="1202029" cy="2568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1" name="椭圆 120">
            <a:extLst>
              <a:ext uri="{FF2B5EF4-FFF2-40B4-BE49-F238E27FC236}">
                <a16:creationId xmlns:a16="http://schemas.microsoft.com/office/drawing/2014/main" id="{CA53369C-B174-4A76-BD73-E14DCA48C23A}"/>
              </a:ext>
            </a:extLst>
          </p:cNvPr>
          <p:cNvSpPr/>
          <p:nvPr/>
        </p:nvSpPr>
        <p:spPr>
          <a:xfrm>
            <a:off x="6727935" y="3124458"/>
            <a:ext cx="270456" cy="29621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DCC4B426-5437-4292-9332-FC1A5515B84D}"/>
              </a:ext>
            </a:extLst>
          </p:cNvPr>
          <p:cNvSpPr/>
          <p:nvPr/>
        </p:nvSpPr>
        <p:spPr>
          <a:xfrm>
            <a:off x="11010161" y="3107743"/>
            <a:ext cx="270456" cy="296214"/>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1EFF2C7D-76F6-40E7-9E85-676674ACB923}"/>
              </a:ext>
            </a:extLst>
          </p:cNvPr>
          <p:cNvSpPr txBox="1"/>
          <p:nvPr/>
        </p:nvSpPr>
        <p:spPr>
          <a:xfrm>
            <a:off x="6699285" y="1668869"/>
            <a:ext cx="436729" cy="1477328"/>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超级源点</a:t>
            </a:r>
            <a:r>
              <a:rPr lang="en-US" altLang="zh-CN" b="1" dirty="0">
                <a:latin typeface="Times New Roman" panose="02020603050405020304" pitchFamily="18" charset="0"/>
                <a:cs typeface="Times New Roman" panose="02020603050405020304" pitchFamily="18" charset="0"/>
              </a:rPr>
              <a:t>S</a:t>
            </a:r>
            <a:endParaRPr lang="zh-CN" altLang="en-US" b="1" dirty="0">
              <a:latin typeface="Times New Roman" panose="02020603050405020304" pitchFamily="18" charset="0"/>
              <a:cs typeface="Times New Roman" panose="02020603050405020304" pitchFamily="18" charset="0"/>
            </a:endParaRPr>
          </a:p>
        </p:txBody>
      </p:sp>
      <p:sp>
        <p:nvSpPr>
          <p:cNvPr id="124" name="文本框 123">
            <a:extLst>
              <a:ext uri="{FF2B5EF4-FFF2-40B4-BE49-F238E27FC236}">
                <a16:creationId xmlns:a16="http://schemas.microsoft.com/office/drawing/2014/main" id="{7102123C-91CA-4A65-B87E-986FD693BF34}"/>
              </a:ext>
            </a:extLst>
          </p:cNvPr>
          <p:cNvSpPr txBox="1"/>
          <p:nvPr/>
        </p:nvSpPr>
        <p:spPr>
          <a:xfrm>
            <a:off x="10960196" y="1630415"/>
            <a:ext cx="507042" cy="1477328"/>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超级汇点</a:t>
            </a:r>
            <a:r>
              <a:rPr lang="en-US" altLang="zh-CN" b="1" dirty="0">
                <a:latin typeface="Times New Roman" panose="02020603050405020304" pitchFamily="18" charset="0"/>
                <a:cs typeface="Times New Roman" panose="02020603050405020304" pitchFamily="18" charset="0"/>
              </a:rPr>
              <a:t>T</a:t>
            </a:r>
            <a:endParaRPr lang="zh-CN" altLang="en-US" b="1" dirty="0">
              <a:latin typeface="Times New Roman" panose="02020603050405020304" pitchFamily="18" charset="0"/>
              <a:cs typeface="Times New Roman" panose="02020603050405020304" pitchFamily="18" charset="0"/>
            </a:endParaRPr>
          </a:p>
        </p:txBody>
      </p:sp>
      <p:cxnSp>
        <p:nvCxnSpPr>
          <p:cNvPr id="125" name="直接连接符 124">
            <a:extLst>
              <a:ext uri="{FF2B5EF4-FFF2-40B4-BE49-F238E27FC236}">
                <a16:creationId xmlns:a16="http://schemas.microsoft.com/office/drawing/2014/main" id="{D700CF06-2B21-463E-962F-2542963941B8}"/>
              </a:ext>
            </a:extLst>
          </p:cNvPr>
          <p:cNvCxnSpPr>
            <a:cxnSpLocks/>
            <a:stCxn id="121" idx="6"/>
            <a:endCxn id="94" idx="2"/>
          </p:cNvCxnSpPr>
          <p:nvPr/>
        </p:nvCxnSpPr>
        <p:spPr>
          <a:xfrm flipV="1">
            <a:off x="6998391" y="2249053"/>
            <a:ext cx="1094705" cy="102351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6" name="直接连接符 125">
            <a:extLst>
              <a:ext uri="{FF2B5EF4-FFF2-40B4-BE49-F238E27FC236}">
                <a16:creationId xmlns:a16="http://schemas.microsoft.com/office/drawing/2014/main" id="{42B41E1F-E122-4901-B539-3AFA98D02B0B}"/>
              </a:ext>
            </a:extLst>
          </p:cNvPr>
          <p:cNvCxnSpPr>
            <a:cxnSpLocks/>
            <a:stCxn id="121" idx="6"/>
            <a:endCxn id="95" idx="2"/>
          </p:cNvCxnSpPr>
          <p:nvPr/>
        </p:nvCxnSpPr>
        <p:spPr>
          <a:xfrm flipV="1">
            <a:off x="6998391" y="2681569"/>
            <a:ext cx="1094705" cy="59099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7" name="直接连接符 126">
            <a:extLst>
              <a:ext uri="{FF2B5EF4-FFF2-40B4-BE49-F238E27FC236}">
                <a16:creationId xmlns:a16="http://schemas.microsoft.com/office/drawing/2014/main" id="{C6F8FFB1-4D1D-49DC-A510-A146BDA7DE67}"/>
              </a:ext>
            </a:extLst>
          </p:cNvPr>
          <p:cNvCxnSpPr>
            <a:cxnSpLocks/>
            <a:stCxn id="121" idx="6"/>
            <a:endCxn id="96" idx="2"/>
          </p:cNvCxnSpPr>
          <p:nvPr/>
        </p:nvCxnSpPr>
        <p:spPr>
          <a:xfrm flipV="1">
            <a:off x="6998391" y="3114085"/>
            <a:ext cx="1094705" cy="15848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8" name="直接连接符 127">
            <a:extLst>
              <a:ext uri="{FF2B5EF4-FFF2-40B4-BE49-F238E27FC236}">
                <a16:creationId xmlns:a16="http://schemas.microsoft.com/office/drawing/2014/main" id="{FAE0036F-23B2-4523-BC40-9BE95BE39320}"/>
              </a:ext>
            </a:extLst>
          </p:cNvPr>
          <p:cNvCxnSpPr>
            <a:cxnSpLocks/>
            <a:stCxn id="121" idx="6"/>
            <a:endCxn id="97" idx="2"/>
          </p:cNvCxnSpPr>
          <p:nvPr/>
        </p:nvCxnSpPr>
        <p:spPr>
          <a:xfrm>
            <a:off x="6998391" y="3272565"/>
            <a:ext cx="1094705" cy="27403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接连接符 128">
            <a:extLst>
              <a:ext uri="{FF2B5EF4-FFF2-40B4-BE49-F238E27FC236}">
                <a16:creationId xmlns:a16="http://schemas.microsoft.com/office/drawing/2014/main" id="{68DD9870-8734-4772-918F-A015472C5458}"/>
              </a:ext>
            </a:extLst>
          </p:cNvPr>
          <p:cNvCxnSpPr>
            <a:cxnSpLocks/>
            <a:stCxn id="121" idx="6"/>
            <a:endCxn id="98" idx="2"/>
          </p:cNvCxnSpPr>
          <p:nvPr/>
        </p:nvCxnSpPr>
        <p:spPr>
          <a:xfrm>
            <a:off x="6998391" y="3272565"/>
            <a:ext cx="1094705" cy="70655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0" name="直接连接符 129">
            <a:extLst>
              <a:ext uri="{FF2B5EF4-FFF2-40B4-BE49-F238E27FC236}">
                <a16:creationId xmlns:a16="http://schemas.microsoft.com/office/drawing/2014/main" id="{1DAAE664-5CD7-4FA0-97D1-8995632AF8D9}"/>
              </a:ext>
            </a:extLst>
          </p:cNvPr>
          <p:cNvCxnSpPr>
            <a:cxnSpLocks/>
            <a:stCxn id="121" idx="6"/>
            <a:endCxn id="99" idx="2"/>
          </p:cNvCxnSpPr>
          <p:nvPr/>
        </p:nvCxnSpPr>
        <p:spPr>
          <a:xfrm>
            <a:off x="6998391" y="3272565"/>
            <a:ext cx="1094705" cy="113906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1" name="直接连接符 130">
            <a:extLst>
              <a:ext uri="{FF2B5EF4-FFF2-40B4-BE49-F238E27FC236}">
                <a16:creationId xmlns:a16="http://schemas.microsoft.com/office/drawing/2014/main" id="{CC563766-BB2A-4471-B4F0-6F363350CE1A}"/>
              </a:ext>
            </a:extLst>
          </p:cNvPr>
          <p:cNvCxnSpPr>
            <a:cxnSpLocks/>
            <a:stCxn id="106" idx="6"/>
            <a:endCxn id="122" idx="2"/>
          </p:cNvCxnSpPr>
          <p:nvPr/>
        </p:nvCxnSpPr>
        <p:spPr>
          <a:xfrm>
            <a:off x="9836037" y="2259426"/>
            <a:ext cx="1174124" cy="99642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2" name="直接连接符 131">
            <a:extLst>
              <a:ext uri="{FF2B5EF4-FFF2-40B4-BE49-F238E27FC236}">
                <a16:creationId xmlns:a16="http://schemas.microsoft.com/office/drawing/2014/main" id="{188E9D2B-7615-440D-B5AC-15827D121F83}"/>
              </a:ext>
            </a:extLst>
          </p:cNvPr>
          <p:cNvCxnSpPr>
            <a:cxnSpLocks/>
            <a:stCxn id="100" idx="6"/>
            <a:endCxn id="122" idx="2"/>
          </p:cNvCxnSpPr>
          <p:nvPr/>
        </p:nvCxnSpPr>
        <p:spPr>
          <a:xfrm>
            <a:off x="9836037" y="2681569"/>
            <a:ext cx="1174124" cy="57428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3" name="直接连接符 132">
            <a:extLst>
              <a:ext uri="{FF2B5EF4-FFF2-40B4-BE49-F238E27FC236}">
                <a16:creationId xmlns:a16="http://schemas.microsoft.com/office/drawing/2014/main" id="{A01F2D56-C9C6-457F-9125-E180F706DBA5}"/>
              </a:ext>
            </a:extLst>
          </p:cNvPr>
          <p:cNvCxnSpPr>
            <a:cxnSpLocks/>
            <a:stCxn id="101" idx="6"/>
            <a:endCxn id="122" idx="2"/>
          </p:cNvCxnSpPr>
          <p:nvPr/>
        </p:nvCxnSpPr>
        <p:spPr>
          <a:xfrm>
            <a:off x="9836037" y="3114085"/>
            <a:ext cx="1174124" cy="14176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4" name="直接连接符 133">
            <a:extLst>
              <a:ext uri="{FF2B5EF4-FFF2-40B4-BE49-F238E27FC236}">
                <a16:creationId xmlns:a16="http://schemas.microsoft.com/office/drawing/2014/main" id="{B88ED0DC-8BCD-42DF-AC76-2244CD2D71B5}"/>
              </a:ext>
            </a:extLst>
          </p:cNvPr>
          <p:cNvCxnSpPr>
            <a:cxnSpLocks/>
            <a:stCxn id="102" idx="6"/>
            <a:endCxn id="122" idx="2"/>
          </p:cNvCxnSpPr>
          <p:nvPr/>
        </p:nvCxnSpPr>
        <p:spPr>
          <a:xfrm flipV="1">
            <a:off x="9836037" y="3255850"/>
            <a:ext cx="1174124" cy="29075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5" name="直接连接符 134">
            <a:extLst>
              <a:ext uri="{FF2B5EF4-FFF2-40B4-BE49-F238E27FC236}">
                <a16:creationId xmlns:a16="http://schemas.microsoft.com/office/drawing/2014/main" id="{00F9CA8B-E2FA-41AD-BA44-F64343D6FB99}"/>
              </a:ext>
            </a:extLst>
          </p:cNvPr>
          <p:cNvCxnSpPr>
            <a:cxnSpLocks/>
            <a:stCxn id="103" idx="6"/>
            <a:endCxn id="122" idx="2"/>
          </p:cNvCxnSpPr>
          <p:nvPr/>
        </p:nvCxnSpPr>
        <p:spPr>
          <a:xfrm flipV="1">
            <a:off x="9836037" y="3255850"/>
            <a:ext cx="1174124" cy="72326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6" name="直接连接符 135">
            <a:extLst>
              <a:ext uri="{FF2B5EF4-FFF2-40B4-BE49-F238E27FC236}">
                <a16:creationId xmlns:a16="http://schemas.microsoft.com/office/drawing/2014/main" id="{DD9D9039-1A69-4939-B884-5D90E52DF6F6}"/>
              </a:ext>
            </a:extLst>
          </p:cNvPr>
          <p:cNvCxnSpPr>
            <a:cxnSpLocks/>
            <a:stCxn id="107" idx="6"/>
            <a:endCxn id="122" idx="2"/>
          </p:cNvCxnSpPr>
          <p:nvPr/>
        </p:nvCxnSpPr>
        <p:spPr>
          <a:xfrm flipV="1">
            <a:off x="9836037" y="3255850"/>
            <a:ext cx="1174124" cy="118147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7" name="文本框 136">
            <a:extLst>
              <a:ext uri="{FF2B5EF4-FFF2-40B4-BE49-F238E27FC236}">
                <a16:creationId xmlns:a16="http://schemas.microsoft.com/office/drawing/2014/main" id="{D6E2FBB7-E055-48C8-9CF0-9D63AE15D653}"/>
              </a:ext>
            </a:extLst>
          </p:cNvPr>
          <p:cNvSpPr txBox="1"/>
          <p:nvPr/>
        </p:nvSpPr>
        <p:spPr>
          <a:xfrm>
            <a:off x="8442837" y="5507435"/>
            <a:ext cx="1320492"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容量均为</a:t>
            </a: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cxnSp>
        <p:nvCxnSpPr>
          <p:cNvPr id="138" name="直接箭头连接符 137">
            <a:extLst>
              <a:ext uri="{FF2B5EF4-FFF2-40B4-BE49-F238E27FC236}">
                <a16:creationId xmlns:a16="http://schemas.microsoft.com/office/drawing/2014/main" id="{ACB521C3-5B2A-44CC-BCE8-353B0557EF88}"/>
              </a:ext>
            </a:extLst>
          </p:cNvPr>
          <p:cNvCxnSpPr>
            <a:cxnSpLocks/>
          </p:cNvCxnSpPr>
          <p:nvPr/>
        </p:nvCxnSpPr>
        <p:spPr>
          <a:xfrm flipV="1">
            <a:off x="8972112" y="4585429"/>
            <a:ext cx="0" cy="7814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A0592FEF-51BC-4969-9B27-9FC18E5930F2}"/>
              </a:ext>
            </a:extLst>
          </p:cNvPr>
          <p:cNvSpPr txBox="1"/>
          <p:nvPr/>
        </p:nvSpPr>
        <p:spPr>
          <a:xfrm>
            <a:off x="10194874" y="5258338"/>
            <a:ext cx="1320492"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容量均为</a:t>
            </a:r>
            <a:r>
              <a:rPr lang="en-US" altLang="zh-CN" b="1" dirty="0">
                <a:latin typeface="Times New Roman" panose="02020603050405020304" pitchFamily="18" charset="0"/>
                <a:cs typeface="Times New Roman" panose="02020603050405020304" pitchFamily="18" charset="0"/>
              </a:rPr>
              <a:t>3</a:t>
            </a:r>
            <a:endParaRPr lang="zh-CN" altLang="en-US" b="1" dirty="0">
              <a:latin typeface="Times New Roman" panose="02020603050405020304" pitchFamily="18" charset="0"/>
              <a:cs typeface="Times New Roman" panose="02020603050405020304" pitchFamily="18" charset="0"/>
            </a:endParaRPr>
          </a:p>
        </p:txBody>
      </p:sp>
      <p:cxnSp>
        <p:nvCxnSpPr>
          <p:cNvPr id="140" name="直接箭头连接符 139">
            <a:extLst>
              <a:ext uri="{FF2B5EF4-FFF2-40B4-BE49-F238E27FC236}">
                <a16:creationId xmlns:a16="http://schemas.microsoft.com/office/drawing/2014/main" id="{1E57FDC2-CC07-43A7-91B2-B991286BF573}"/>
              </a:ext>
            </a:extLst>
          </p:cNvPr>
          <p:cNvCxnSpPr>
            <a:cxnSpLocks/>
          </p:cNvCxnSpPr>
          <p:nvPr/>
        </p:nvCxnSpPr>
        <p:spPr>
          <a:xfrm flipH="1" flipV="1">
            <a:off x="10384097" y="4149534"/>
            <a:ext cx="471023" cy="11639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1" name="文本框 140">
            <a:extLst>
              <a:ext uri="{FF2B5EF4-FFF2-40B4-BE49-F238E27FC236}">
                <a16:creationId xmlns:a16="http://schemas.microsoft.com/office/drawing/2014/main" id="{07E359A7-A6A4-4E4F-9856-61B6E43D15F5}"/>
              </a:ext>
            </a:extLst>
          </p:cNvPr>
          <p:cNvSpPr txBox="1"/>
          <p:nvPr/>
        </p:nvSpPr>
        <p:spPr>
          <a:xfrm>
            <a:off x="6535264" y="5176303"/>
            <a:ext cx="1320492"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容量均为</a:t>
            </a:r>
            <a:r>
              <a:rPr lang="en-US" altLang="zh-CN" b="1" dirty="0">
                <a:latin typeface="Times New Roman" panose="02020603050405020304" pitchFamily="18" charset="0"/>
                <a:cs typeface="Times New Roman" panose="02020603050405020304" pitchFamily="18" charset="0"/>
              </a:rPr>
              <a:t>5</a:t>
            </a:r>
            <a:endParaRPr lang="zh-CN" altLang="en-US" b="1" dirty="0">
              <a:latin typeface="Times New Roman" panose="02020603050405020304" pitchFamily="18" charset="0"/>
              <a:cs typeface="Times New Roman" panose="02020603050405020304" pitchFamily="18" charset="0"/>
            </a:endParaRPr>
          </a:p>
        </p:txBody>
      </p:sp>
      <p:cxnSp>
        <p:nvCxnSpPr>
          <p:cNvPr id="142" name="直接箭头连接符 141">
            <a:extLst>
              <a:ext uri="{FF2B5EF4-FFF2-40B4-BE49-F238E27FC236}">
                <a16:creationId xmlns:a16="http://schemas.microsoft.com/office/drawing/2014/main" id="{1778E04C-9A00-44F7-B6A4-D19E186D1108}"/>
              </a:ext>
            </a:extLst>
          </p:cNvPr>
          <p:cNvCxnSpPr>
            <a:cxnSpLocks/>
          </p:cNvCxnSpPr>
          <p:nvPr/>
        </p:nvCxnSpPr>
        <p:spPr>
          <a:xfrm flipV="1">
            <a:off x="7082104" y="4010069"/>
            <a:ext cx="429758" cy="9803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9" name="椭圆 148">
            <a:extLst>
              <a:ext uri="{FF2B5EF4-FFF2-40B4-BE49-F238E27FC236}">
                <a16:creationId xmlns:a16="http://schemas.microsoft.com/office/drawing/2014/main" id="{43E322DA-1FCD-45C6-8BA7-164C5710A67D}"/>
              </a:ext>
            </a:extLst>
          </p:cNvPr>
          <p:cNvSpPr/>
          <p:nvPr/>
        </p:nvSpPr>
        <p:spPr>
          <a:xfrm>
            <a:off x="3220876" y="1635220"/>
            <a:ext cx="1635617" cy="3844344"/>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6FD6310C-BC66-4150-B69C-11C97F75E555}"/>
              </a:ext>
            </a:extLst>
          </p:cNvPr>
          <p:cNvSpPr/>
          <p:nvPr/>
        </p:nvSpPr>
        <p:spPr>
          <a:xfrm>
            <a:off x="1422126" y="1635220"/>
            <a:ext cx="1635617" cy="384434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椭圆 150">
            <a:extLst>
              <a:ext uri="{FF2B5EF4-FFF2-40B4-BE49-F238E27FC236}">
                <a16:creationId xmlns:a16="http://schemas.microsoft.com/office/drawing/2014/main" id="{A8BA1906-AC2D-4FAA-BBA3-74028F2533D6}"/>
              </a:ext>
            </a:extLst>
          </p:cNvPr>
          <p:cNvSpPr/>
          <p:nvPr/>
        </p:nvSpPr>
        <p:spPr>
          <a:xfrm>
            <a:off x="2186273" y="2327995"/>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2F75C54F-1D7A-4B90-8E41-6838F93FA4DD}"/>
              </a:ext>
            </a:extLst>
          </p:cNvPr>
          <p:cNvSpPr/>
          <p:nvPr/>
        </p:nvSpPr>
        <p:spPr>
          <a:xfrm>
            <a:off x="2186273" y="2760511"/>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EBEAFFA7-6804-43DE-B842-21224C4D8EC3}"/>
              </a:ext>
            </a:extLst>
          </p:cNvPr>
          <p:cNvSpPr/>
          <p:nvPr/>
        </p:nvSpPr>
        <p:spPr>
          <a:xfrm>
            <a:off x="2186273" y="3193027"/>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43690F44-889E-4DE0-A81B-FB65B438C685}"/>
              </a:ext>
            </a:extLst>
          </p:cNvPr>
          <p:cNvSpPr/>
          <p:nvPr/>
        </p:nvSpPr>
        <p:spPr>
          <a:xfrm>
            <a:off x="2186273" y="3625543"/>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B7092798-D043-42F1-A362-829B72D12CDF}"/>
              </a:ext>
            </a:extLst>
          </p:cNvPr>
          <p:cNvSpPr/>
          <p:nvPr/>
        </p:nvSpPr>
        <p:spPr>
          <a:xfrm>
            <a:off x="2186273" y="4058059"/>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73D70098-89C1-4FE8-8F1D-3E3D1153BC68}"/>
              </a:ext>
            </a:extLst>
          </p:cNvPr>
          <p:cNvSpPr/>
          <p:nvPr/>
        </p:nvSpPr>
        <p:spPr>
          <a:xfrm>
            <a:off x="2186273" y="4490575"/>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5CD896EB-C566-4F4E-A408-25B5FE808DE1}"/>
              </a:ext>
            </a:extLst>
          </p:cNvPr>
          <p:cNvSpPr/>
          <p:nvPr/>
        </p:nvSpPr>
        <p:spPr>
          <a:xfrm>
            <a:off x="3658758" y="2760511"/>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1010972A-5FD9-4D21-AB55-5D0CFCC5CA93}"/>
              </a:ext>
            </a:extLst>
          </p:cNvPr>
          <p:cNvSpPr/>
          <p:nvPr/>
        </p:nvSpPr>
        <p:spPr>
          <a:xfrm>
            <a:off x="3658758" y="3193027"/>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67848DFA-55DD-497F-AB41-1DCFA3D16477}"/>
              </a:ext>
            </a:extLst>
          </p:cNvPr>
          <p:cNvSpPr/>
          <p:nvPr/>
        </p:nvSpPr>
        <p:spPr>
          <a:xfrm>
            <a:off x="3658758" y="3625543"/>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416A5037-BC3D-4D50-8378-CAE3054299EF}"/>
              </a:ext>
            </a:extLst>
          </p:cNvPr>
          <p:cNvSpPr/>
          <p:nvPr/>
        </p:nvSpPr>
        <p:spPr>
          <a:xfrm>
            <a:off x="3658758" y="4058059"/>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文本框 160">
            <a:extLst>
              <a:ext uri="{FF2B5EF4-FFF2-40B4-BE49-F238E27FC236}">
                <a16:creationId xmlns:a16="http://schemas.microsoft.com/office/drawing/2014/main" id="{6539128E-1CC4-4F3F-89D2-11EA59E2E218}"/>
              </a:ext>
            </a:extLst>
          </p:cNvPr>
          <p:cNvSpPr txBox="1"/>
          <p:nvPr/>
        </p:nvSpPr>
        <p:spPr>
          <a:xfrm>
            <a:off x="2051044" y="1750775"/>
            <a:ext cx="81136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a:t>
            </a:r>
            <a:endParaRPr lang="zh-CN" altLang="en-US" sz="2400" b="1" dirty="0">
              <a:latin typeface="Times New Roman" panose="02020603050405020304" pitchFamily="18" charset="0"/>
              <a:cs typeface="Times New Roman" panose="02020603050405020304" pitchFamily="18" charset="0"/>
            </a:endParaRPr>
          </a:p>
        </p:txBody>
      </p:sp>
      <p:sp>
        <p:nvSpPr>
          <p:cNvPr id="162" name="文本框 161">
            <a:extLst>
              <a:ext uri="{FF2B5EF4-FFF2-40B4-BE49-F238E27FC236}">
                <a16:creationId xmlns:a16="http://schemas.microsoft.com/office/drawing/2014/main" id="{20C4AAA6-E772-484D-87C3-BBFDA6505945}"/>
              </a:ext>
            </a:extLst>
          </p:cNvPr>
          <p:cNvSpPr txBox="1"/>
          <p:nvPr/>
        </p:nvSpPr>
        <p:spPr>
          <a:xfrm>
            <a:off x="3793986" y="1750775"/>
            <a:ext cx="81136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B</a:t>
            </a:r>
            <a:endParaRPr lang="zh-CN" altLang="en-US" sz="2400" b="1" dirty="0">
              <a:latin typeface="Times New Roman" panose="02020603050405020304" pitchFamily="18" charset="0"/>
              <a:cs typeface="Times New Roman" panose="02020603050405020304" pitchFamily="18" charset="0"/>
            </a:endParaRPr>
          </a:p>
        </p:txBody>
      </p:sp>
      <p:sp>
        <p:nvSpPr>
          <p:cNvPr id="163" name="椭圆 162">
            <a:extLst>
              <a:ext uri="{FF2B5EF4-FFF2-40B4-BE49-F238E27FC236}">
                <a16:creationId xmlns:a16="http://schemas.microsoft.com/office/drawing/2014/main" id="{643D9A6A-3335-4608-BD3D-03FEFEFC2CD9}"/>
              </a:ext>
            </a:extLst>
          </p:cNvPr>
          <p:cNvSpPr/>
          <p:nvPr/>
        </p:nvSpPr>
        <p:spPr>
          <a:xfrm>
            <a:off x="3658758" y="2338368"/>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AFFDB8D8-2AE4-4A7D-B1E5-1B8AE61E9757}"/>
              </a:ext>
            </a:extLst>
          </p:cNvPr>
          <p:cNvSpPr/>
          <p:nvPr/>
        </p:nvSpPr>
        <p:spPr>
          <a:xfrm>
            <a:off x="3658758" y="451626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连接符 164">
            <a:extLst>
              <a:ext uri="{FF2B5EF4-FFF2-40B4-BE49-F238E27FC236}">
                <a16:creationId xmlns:a16="http://schemas.microsoft.com/office/drawing/2014/main" id="{69A99787-15E4-4595-A855-013A1B2E3977}"/>
              </a:ext>
            </a:extLst>
          </p:cNvPr>
          <p:cNvCxnSpPr>
            <a:stCxn id="151" idx="6"/>
            <a:endCxn id="163" idx="2"/>
          </p:cNvCxnSpPr>
          <p:nvPr/>
        </p:nvCxnSpPr>
        <p:spPr>
          <a:xfrm>
            <a:off x="2456729" y="2476102"/>
            <a:ext cx="1202029" cy="10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A4F8EED4-9566-4FDE-B25B-23DEED7EBB0F}"/>
              </a:ext>
            </a:extLst>
          </p:cNvPr>
          <p:cNvCxnSpPr>
            <a:stCxn id="152" idx="6"/>
            <a:endCxn id="163" idx="2"/>
          </p:cNvCxnSpPr>
          <p:nvPr/>
        </p:nvCxnSpPr>
        <p:spPr>
          <a:xfrm flipV="1">
            <a:off x="2456729" y="2486475"/>
            <a:ext cx="1202029" cy="422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738D81CE-8B37-4BB8-95B4-A93B8BCA6E80}"/>
              </a:ext>
            </a:extLst>
          </p:cNvPr>
          <p:cNvCxnSpPr>
            <a:stCxn id="153" idx="6"/>
            <a:endCxn id="163" idx="2"/>
          </p:cNvCxnSpPr>
          <p:nvPr/>
        </p:nvCxnSpPr>
        <p:spPr>
          <a:xfrm flipV="1">
            <a:off x="2456729" y="2486475"/>
            <a:ext cx="1202029" cy="854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5ABF94E7-C086-4221-B256-070F67E56D3C}"/>
              </a:ext>
            </a:extLst>
          </p:cNvPr>
          <p:cNvCxnSpPr>
            <a:stCxn id="154" idx="6"/>
            <a:endCxn id="163" idx="2"/>
          </p:cNvCxnSpPr>
          <p:nvPr/>
        </p:nvCxnSpPr>
        <p:spPr>
          <a:xfrm flipV="1">
            <a:off x="2456729" y="2486475"/>
            <a:ext cx="1202029" cy="1287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CF5E5F4C-CF26-4D22-9BD2-B1DA4C8576B0}"/>
              </a:ext>
            </a:extLst>
          </p:cNvPr>
          <p:cNvCxnSpPr>
            <a:stCxn id="151" idx="6"/>
            <a:endCxn id="157" idx="2"/>
          </p:cNvCxnSpPr>
          <p:nvPr/>
        </p:nvCxnSpPr>
        <p:spPr>
          <a:xfrm>
            <a:off x="2456729" y="2476102"/>
            <a:ext cx="1202029" cy="432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C41DD781-D7B3-4A63-9590-27BFD103A46B}"/>
              </a:ext>
            </a:extLst>
          </p:cNvPr>
          <p:cNvCxnSpPr>
            <a:endCxn id="157" idx="2"/>
          </p:cNvCxnSpPr>
          <p:nvPr/>
        </p:nvCxnSpPr>
        <p:spPr>
          <a:xfrm flipV="1">
            <a:off x="2529980" y="2908618"/>
            <a:ext cx="1128778" cy="24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5A38D16F-B940-462A-930C-2C9244942C87}"/>
              </a:ext>
            </a:extLst>
          </p:cNvPr>
          <p:cNvCxnSpPr>
            <a:cxnSpLocks/>
            <a:stCxn id="151" idx="6"/>
            <a:endCxn id="158" idx="2"/>
          </p:cNvCxnSpPr>
          <p:nvPr/>
        </p:nvCxnSpPr>
        <p:spPr>
          <a:xfrm>
            <a:off x="2456729" y="2476102"/>
            <a:ext cx="1202029" cy="865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8C296918-A070-42C0-A161-5A0B4CAFF354}"/>
              </a:ext>
            </a:extLst>
          </p:cNvPr>
          <p:cNvCxnSpPr>
            <a:endCxn id="158" idx="2"/>
          </p:cNvCxnSpPr>
          <p:nvPr/>
        </p:nvCxnSpPr>
        <p:spPr>
          <a:xfrm>
            <a:off x="2471821" y="3334792"/>
            <a:ext cx="1186937" cy="6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8431B3E1-CC5E-48D6-9A17-34D36BF90828}"/>
              </a:ext>
            </a:extLst>
          </p:cNvPr>
          <p:cNvCxnSpPr>
            <a:endCxn id="159" idx="2"/>
          </p:cNvCxnSpPr>
          <p:nvPr/>
        </p:nvCxnSpPr>
        <p:spPr>
          <a:xfrm>
            <a:off x="2491207" y="3351507"/>
            <a:ext cx="1167551" cy="422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9CEB8AC-7CBA-4DDA-95FB-C675B0DB5C6B}"/>
              </a:ext>
            </a:extLst>
          </p:cNvPr>
          <p:cNvCxnSpPr>
            <a:endCxn id="160" idx="2"/>
          </p:cNvCxnSpPr>
          <p:nvPr/>
        </p:nvCxnSpPr>
        <p:spPr>
          <a:xfrm>
            <a:off x="2491207" y="3325302"/>
            <a:ext cx="1167551" cy="880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ADB9CE41-231F-4134-BB4C-D75A131DF912}"/>
              </a:ext>
            </a:extLst>
          </p:cNvPr>
          <p:cNvCxnSpPr>
            <a:cxnSpLocks/>
            <a:stCxn id="155" idx="6"/>
          </p:cNvCxnSpPr>
          <p:nvPr/>
        </p:nvCxnSpPr>
        <p:spPr>
          <a:xfrm>
            <a:off x="2456729" y="4206166"/>
            <a:ext cx="1202029" cy="9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86160BFF-8E65-40D0-8E9E-1872AE0690FF}"/>
              </a:ext>
            </a:extLst>
          </p:cNvPr>
          <p:cNvCxnSpPr>
            <a:cxnSpLocks/>
            <a:stCxn id="155" idx="6"/>
            <a:endCxn id="164" idx="2"/>
          </p:cNvCxnSpPr>
          <p:nvPr/>
        </p:nvCxnSpPr>
        <p:spPr>
          <a:xfrm>
            <a:off x="2456729" y="4206166"/>
            <a:ext cx="1202029" cy="458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43A129ED-79BC-45A6-9323-F4C3099A4E27}"/>
              </a:ext>
            </a:extLst>
          </p:cNvPr>
          <p:cNvCxnSpPr>
            <a:cxnSpLocks/>
            <a:stCxn id="156" idx="6"/>
            <a:endCxn id="164" idx="2"/>
          </p:cNvCxnSpPr>
          <p:nvPr/>
        </p:nvCxnSpPr>
        <p:spPr>
          <a:xfrm>
            <a:off x="2456729" y="4638682"/>
            <a:ext cx="1202029" cy="25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F2F9A7D4-66F4-481B-806C-3664BEA211CD}"/>
              </a:ext>
            </a:extLst>
          </p:cNvPr>
          <p:cNvCxnSpPr/>
          <p:nvPr/>
        </p:nvCxnSpPr>
        <p:spPr>
          <a:xfrm>
            <a:off x="6219015" y="729954"/>
            <a:ext cx="0" cy="58640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023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animEffect transition="in" filter="fade">
                                      <p:cBhvr>
                                        <p:cTn id="21" dur="500"/>
                                        <p:tgtEl>
                                          <p:spTgt spid="125"/>
                                        </p:tgtEl>
                                      </p:cBhvr>
                                    </p:animEffect>
                                  </p:childTnLst>
                                </p:cTn>
                              </p:par>
                              <p:par>
                                <p:cTn id="22" presetID="10" presetClass="entr" presetSubtype="0" fill="hold"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500"/>
                                        <p:tgtEl>
                                          <p:spTgt spid="128"/>
                                        </p:tgtEl>
                                      </p:cBhvr>
                                    </p:animEffect>
                                  </p:childTnLst>
                                </p:cTn>
                              </p:par>
                              <p:par>
                                <p:cTn id="31" presetID="10"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par>
                                <p:cTn id="34" presetID="10" presetClass="entr" presetSubtype="0" fill="hold" nodeType="with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fade">
                                      <p:cBhvr>
                                        <p:cTn id="36" dur="500"/>
                                        <p:tgtEl>
                                          <p:spTgt spid="130"/>
                                        </p:tgtEl>
                                      </p:cBhvr>
                                    </p:animEffect>
                                  </p:childTnLst>
                                </p:cTn>
                              </p:par>
                              <p:par>
                                <p:cTn id="37" presetID="10" presetClass="entr" presetSubtype="0" fill="hold" nodeType="withEffect">
                                  <p:stCondLst>
                                    <p:cond delay="0"/>
                                  </p:stCondLst>
                                  <p:childTnLst>
                                    <p:set>
                                      <p:cBhvr>
                                        <p:cTn id="38" dur="1" fill="hold">
                                          <p:stCondLst>
                                            <p:cond delay="0"/>
                                          </p:stCondLst>
                                        </p:cTn>
                                        <p:tgtEl>
                                          <p:spTgt spid="131"/>
                                        </p:tgtEl>
                                        <p:attrNameLst>
                                          <p:attrName>style.visibility</p:attrName>
                                        </p:attrNameLst>
                                      </p:cBhvr>
                                      <p:to>
                                        <p:strVal val="visible"/>
                                      </p:to>
                                    </p:set>
                                    <p:animEffect transition="in" filter="fade">
                                      <p:cBhvr>
                                        <p:cTn id="39" dur="500"/>
                                        <p:tgtEl>
                                          <p:spTgt spid="131"/>
                                        </p:tgtEl>
                                      </p:cBhvr>
                                    </p:animEffect>
                                  </p:childTnLst>
                                </p:cTn>
                              </p:par>
                              <p:par>
                                <p:cTn id="40" presetID="10" presetClass="entr" presetSubtype="0" fill="hold" nodeType="with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134"/>
                                        </p:tgtEl>
                                        <p:attrNameLst>
                                          <p:attrName>style.visibility</p:attrName>
                                        </p:attrNameLst>
                                      </p:cBhvr>
                                      <p:to>
                                        <p:strVal val="visible"/>
                                      </p:to>
                                    </p:set>
                                    <p:animEffect transition="in" filter="fade">
                                      <p:cBhvr>
                                        <p:cTn id="48" dur="500"/>
                                        <p:tgtEl>
                                          <p:spTgt spid="134"/>
                                        </p:tgtEl>
                                      </p:cBhvr>
                                    </p:animEffect>
                                  </p:childTnLst>
                                </p:cTn>
                              </p:par>
                              <p:par>
                                <p:cTn id="49" presetID="10" presetClass="entr" presetSubtype="0" fill="hold"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fade">
                                      <p:cBhvr>
                                        <p:cTn id="51" dur="500"/>
                                        <p:tgtEl>
                                          <p:spTgt spid="135"/>
                                        </p:tgtEl>
                                      </p:cBhvr>
                                    </p:animEffect>
                                  </p:childTnLst>
                                </p:cTn>
                              </p:par>
                              <p:par>
                                <p:cTn id="52" presetID="10" presetClass="entr" presetSubtype="0"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Effect transition="in" filter="fade">
                                      <p:cBhvr>
                                        <p:cTn id="54" dur="500"/>
                                        <p:tgtEl>
                                          <p:spTgt spid="1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1"/>
                                        </p:tgtEl>
                                        <p:attrNameLst>
                                          <p:attrName>style.visibility</p:attrName>
                                        </p:attrNameLst>
                                      </p:cBhvr>
                                      <p:to>
                                        <p:strVal val="visible"/>
                                      </p:to>
                                    </p:set>
                                    <p:animEffect transition="in" filter="fade">
                                      <p:cBhvr>
                                        <p:cTn id="59" dur="500"/>
                                        <p:tgtEl>
                                          <p:spTgt spid="141"/>
                                        </p:tgtEl>
                                      </p:cBhvr>
                                    </p:animEffect>
                                  </p:childTnLst>
                                </p:cTn>
                              </p:par>
                              <p:par>
                                <p:cTn id="60" presetID="10" presetClass="entr" presetSubtype="0" fill="hold" nodeType="with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500"/>
                                        <p:tgtEl>
                                          <p:spTgt spid="142"/>
                                        </p:tgtEl>
                                      </p:cBhvr>
                                    </p:animEffect>
                                  </p:childTnLst>
                                </p:cTn>
                              </p:par>
                              <p:par>
                                <p:cTn id="63" presetID="10" presetClass="entr" presetSubtype="0" fill="hold" nodeType="withEffect">
                                  <p:stCondLst>
                                    <p:cond delay="0"/>
                                  </p:stCondLst>
                                  <p:childTnLst>
                                    <p:set>
                                      <p:cBhvr>
                                        <p:cTn id="64" dur="1" fill="hold">
                                          <p:stCondLst>
                                            <p:cond delay="0"/>
                                          </p:stCondLst>
                                        </p:cTn>
                                        <p:tgtEl>
                                          <p:spTgt spid="138"/>
                                        </p:tgtEl>
                                        <p:attrNameLst>
                                          <p:attrName>style.visibility</p:attrName>
                                        </p:attrNameLst>
                                      </p:cBhvr>
                                      <p:to>
                                        <p:strVal val="visible"/>
                                      </p:to>
                                    </p:set>
                                    <p:animEffect transition="in" filter="fade">
                                      <p:cBhvr>
                                        <p:cTn id="65" dur="500"/>
                                        <p:tgtEl>
                                          <p:spTgt spid="13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7"/>
                                        </p:tgtEl>
                                        <p:attrNameLst>
                                          <p:attrName>style.visibility</p:attrName>
                                        </p:attrNameLst>
                                      </p:cBhvr>
                                      <p:to>
                                        <p:strVal val="visible"/>
                                      </p:to>
                                    </p:set>
                                    <p:animEffect transition="in" filter="fade">
                                      <p:cBhvr>
                                        <p:cTn id="68" dur="500"/>
                                        <p:tgtEl>
                                          <p:spTgt spid="137"/>
                                        </p:tgtEl>
                                      </p:cBhvr>
                                    </p:animEffect>
                                  </p:childTnLst>
                                </p:cTn>
                              </p:par>
                              <p:par>
                                <p:cTn id="69" presetID="10" presetClass="entr" presetSubtype="0" fill="hold" nodeType="withEffect">
                                  <p:stCondLst>
                                    <p:cond delay="0"/>
                                  </p:stCondLst>
                                  <p:childTnLst>
                                    <p:set>
                                      <p:cBhvr>
                                        <p:cTn id="70" dur="1" fill="hold">
                                          <p:stCondLst>
                                            <p:cond delay="0"/>
                                          </p:stCondLst>
                                        </p:cTn>
                                        <p:tgtEl>
                                          <p:spTgt spid="140"/>
                                        </p:tgtEl>
                                        <p:attrNameLst>
                                          <p:attrName>style.visibility</p:attrName>
                                        </p:attrNameLst>
                                      </p:cBhvr>
                                      <p:to>
                                        <p:strVal val="visible"/>
                                      </p:to>
                                    </p:set>
                                    <p:animEffect transition="in" filter="fade">
                                      <p:cBhvr>
                                        <p:cTn id="71" dur="500"/>
                                        <p:tgtEl>
                                          <p:spTgt spid="1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9"/>
                                        </p:tgtEl>
                                        <p:attrNameLst>
                                          <p:attrName>style.visibility</p:attrName>
                                        </p:attrNameLst>
                                      </p:cBhvr>
                                      <p:to>
                                        <p:strVal val="visible"/>
                                      </p:to>
                                    </p:set>
                                    <p:animEffect transition="in" filter="fade">
                                      <p:cBhvr>
                                        <p:cTn id="7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23" grpId="0"/>
      <p:bldP spid="124" grpId="0"/>
      <p:bldP spid="137" grpId="0"/>
      <p:bldP spid="139" grpId="0"/>
      <p:bldP spid="1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转化为最大流问题求解</a:t>
            </a:r>
          </a:p>
        </p:txBody>
      </p:sp>
      <mc:AlternateContent xmlns:mc="http://schemas.openxmlformats.org/markup-compatibility/2006" xmlns:a14="http://schemas.microsoft.com/office/drawing/2010/main">
        <mc:Choice Requires="a14">
          <p:sp>
            <p:nvSpPr>
              <p:cNvPr id="143" name="内容占位符 3">
                <a:extLst>
                  <a:ext uri="{FF2B5EF4-FFF2-40B4-BE49-F238E27FC236}">
                    <a16:creationId xmlns:a16="http://schemas.microsoft.com/office/drawing/2014/main" id="{8B45B293-65B1-41F9-AC28-7448D8793CA0}"/>
                  </a:ext>
                </a:extLst>
              </p:cNvPr>
              <p:cNvSpPr>
                <a:spLocks noGrp="1"/>
              </p:cNvSpPr>
              <p:nvPr>
                <p:ph sz="quarter" idx="10"/>
              </p:nvPr>
            </p:nvSpPr>
            <p:spPr>
              <a:xfrm>
                <a:off x="81238" y="893751"/>
                <a:ext cx="6014762" cy="5627719"/>
              </a:xfrm>
            </p:spPr>
            <p:txBody>
              <a:bodyPr>
                <a:normAutofit/>
              </a:bodyPr>
              <a:lstStyle/>
              <a:p>
                <a:endParaRPr lang="en-US" altLang="zh-CN" kern="100" dirty="0">
                  <a:latin typeface="+mj-lt"/>
                  <a:ea typeface="宋体" panose="02010600030101010101" pitchFamily="2" charset="-122"/>
                  <a:cs typeface="Times New Roman" panose="02020603050405020304" pitchFamily="18" charset="0"/>
                </a:endParaRPr>
              </a:p>
              <a:p>
                <a:r>
                  <a:rPr lang="zh-CN" altLang="en-US" kern="100" dirty="0">
                    <a:latin typeface="+mj-lt"/>
                    <a:ea typeface="宋体" panose="02010600030101010101" pitchFamily="2" charset="-122"/>
                    <a:cs typeface="Times New Roman" panose="02020603050405020304" pitchFamily="18" charset="0"/>
                  </a:rPr>
                  <a:t>求解</a:t>
                </a:r>
                <a14:m>
                  <m:oMath xmlns:m="http://schemas.openxmlformats.org/officeDocument/2006/math">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𝑆</m:t>
                    </m:r>
                  </m:oMath>
                </a14:m>
                <a:r>
                  <a:rPr lang="zh-CN" altLang="en-US" kern="100" dirty="0">
                    <a:latin typeface="+mj-lt"/>
                    <a:ea typeface="宋体" panose="02010600030101010101" pitchFamily="2" charset="-122"/>
                    <a:cs typeface="Times New Roman" panose="02020603050405020304" pitchFamily="18" charset="0"/>
                  </a:rPr>
                  <a:t>的</a:t>
                </a:r>
                <a14:m>
                  <m:oMath xmlns:m="http://schemas.openxmlformats.org/officeDocument/2006/math">
                    <m:r>
                      <a:rPr lang="en-US" altLang="zh-CN" b="0" i="1" kern="100" dirty="0" smtClean="0">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en-US" kern="100" dirty="0">
                    <a:latin typeface="+mj-lt"/>
                    <a:ea typeface="宋体" panose="02010600030101010101" pitchFamily="2" charset="-122"/>
                    <a:cs typeface="Times New Roman" panose="02020603050405020304" pitchFamily="18" charset="0"/>
                  </a:rPr>
                  <a:t>最大流时，通过</a:t>
                </a:r>
                <a:r>
                  <a:rPr lang="zh-CN" altLang="en-US" b="1" kern="100" dirty="0">
                    <a:latin typeface="+mj-lt"/>
                    <a:ea typeface="宋体" panose="02010600030101010101" pitchFamily="2" charset="-122"/>
                    <a:cs typeface="Times New Roman" panose="02020603050405020304" pitchFamily="18" charset="0"/>
                  </a:rPr>
                  <a:t>检查</a:t>
                </a:r>
                <a14:m>
                  <m:oMath xmlns:m="http://schemas.openxmlformats.org/officeDocument/2006/math">
                    <m:sSub>
                      <m:sSubPr>
                        <m:ctrlPr>
                          <a:rPr lang="en-US" altLang="zh-CN" b="1" i="1" kern="10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1" i="0" kern="100" dirty="0">
                            <a:latin typeface="Cambria Math" panose="02040503050406030204" pitchFamily="18" charset="0"/>
                            <a:ea typeface="宋体" panose="02010600030101010101" pitchFamily="2" charset="-122"/>
                            <a:cs typeface="Times New Roman" panose="02020603050405020304" pitchFamily="18" charset="0"/>
                          </a:rPr>
                          <m:t>𝐬</m:t>
                        </m:r>
                        <m:r>
                          <a:rPr lang="en-US" altLang="zh-CN" b="1" i="0" kern="100" dirty="0" smtClean="0">
                            <a:latin typeface="Cambria Math" panose="02040503050406030204" pitchFamily="18" charset="0"/>
                            <a:ea typeface="宋体" panose="02010600030101010101" pitchFamily="2" charset="-122"/>
                            <a:cs typeface="Times New Roman" panose="02020603050405020304" pitchFamily="18" charset="0"/>
                          </a:rPr>
                          <m:t>𝐞𝐧𝐬𝐨</m:t>
                        </m:r>
                        <m:r>
                          <a:rPr lang="en-US" altLang="zh-CN" b="1" i="0" kern="100" dirty="0">
                            <a:latin typeface="Cambria Math" panose="02040503050406030204" pitchFamily="18" charset="0"/>
                            <a:ea typeface="宋体" panose="02010600030101010101" pitchFamily="2" charset="-122"/>
                            <a:cs typeface="Times New Roman" panose="02020603050405020304" pitchFamily="18" charset="0"/>
                          </a:rPr>
                          <m:t>𝐫</m:t>
                        </m:r>
                      </m:e>
                      <m:sub>
                        <m:r>
                          <a:rPr lang="en-US" altLang="zh-CN" b="1" i="1" kern="100" dirty="0">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en-US" b="1" kern="100" dirty="0">
                    <a:latin typeface="+mj-lt"/>
                    <a:ea typeface="等线" panose="02010600030101010101" pitchFamily="2" charset="-122"/>
                    <a:cs typeface="Times New Roman" panose="02020603050405020304" pitchFamily="18" charset="0"/>
                  </a:rPr>
                  <a:t>到</a:t>
                </a:r>
                <a14:m>
                  <m:oMath xmlns:m="http://schemas.openxmlformats.org/officeDocument/2006/math">
                    <m:r>
                      <a:rPr lang="en-US" altLang="zh-CN" b="1" i="1" kern="100" dirty="0">
                        <a:latin typeface="Cambria Math" panose="02040503050406030204" pitchFamily="18" charset="0"/>
                        <a:ea typeface="等线" panose="02010600030101010101" pitchFamily="2" charset="-122"/>
                        <a:cs typeface="Times New Roman" panose="02020603050405020304" pitchFamily="18" charset="0"/>
                      </a:rPr>
                      <m:t>𝒕𝒂𝒓𝒈</m:t>
                    </m:r>
                    <m: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t>𝒆</m:t>
                    </m:r>
                    <m:sSub>
                      <m:sSubPr>
                        <m:ctrlP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t>𝒕</m:t>
                        </m:r>
                      </m:e>
                      <m:sub>
                        <m: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t>𝒋</m:t>
                        </m:r>
                      </m:sub>
                    </m:sSub>
                    <m: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t> </m:t>
                    </m:r>
                  </m:oMath>
                </a14:m>
                <a:r>
                  <a:rPr lang="zh-CN" altLang="en-US" b="1" kern="100" dirty="0">
                    <a:latin typeface="+mj-lt"/>
                    <a:ea typeface="等线" panose="02010600030101010101" pitchFamily="2" charset="-122"/>
                    <a:cs typeface="Times New Roman" panose="02020603050405020304" pitchFamily="18" charset="0"/>
                  </a:rPr>
                  <a:t>的流量，为</a:t>
                </a:r>
                <a:r>
                  <a:rPr lang="en-US" altLang="zh-CN" b="1" kern="100" dirty="0">
                    <a:latin typeface="+mj-lt"/>
                    <a:ea typeface="等线" panose="02010600030101010101" pitchFamily="2" charset="-122"/>
                    <a:cs typeface="Times New Roman" panose="02020603050405020304" pitchFamily="18" charset="0"/>
                  </a:rPr>
                  <a:t>1</a:t>
                </a:r>
                <a:r>
                  <a:rPr lang="zh-CN" altLang="en-US" b="1" kern="100" dirty="0">
                    <a:latin typeface="+mj-lt"/>
                    <a:ea typeface="等线" panose="02010600030101010101" pitchFamily="2" charset="-122"/>
                    <a:cs typeface="Times New Roman" panose="02020603050405020304" pitchFamily="18" charset="0"/>
                  </a:rPr>
                  <a:t>则</a:t>
                </a:r>
                <a14:m>
                  <m:oMath xmlns:m="http://schemas.openxmlformats.org/officeDocument/2006/math">
                    <m:sSub>
                      <m:sSubPr>
                        <m:ctrlP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𝒄</m:t>
                        </m:r>
                      </m:e>
                      <m:sub>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𝒊𝒋</m:t>
                        </m:r>
                      </m:sub>
                    </m:sSub>
                    <m:r>
                      <a:rPr lang="en-US" altLang="zh-CN" b="1" i="1" kern="10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b="1" kern="100" dirty="0">
                    <a:latin typeface="+mj-lt"/>
                    <a:ea typeface="等线" panose="02010600030101010101" pitchFamily="2" charset="-122"/>
                    <a:cs typeface="Times New Roman" panose="02020603050405020304" pitchFamily="18" charset="0"/>
                  </a:rPr>
                  <a:t>1</a:t>
                </a:r>
                <a:r>
                  <a:rPr lang="zh-CN" altLang="en-US" kern="100" dirty="0">
                    <a:latin typeface="+mj-lt"/>
                    <a:ea typeface="等线" panose="02010600030101010101" pitchFamily="2" charset="-122"/>
                    <a:cs typeface="Times New Roman" panose="02020603050405020304" pitchFamily="18" charset="0"/>
                  </a:rPr>
                  <a:t>，即可近似求解传感器覆盖问题</a:t>
                </a:r>
                <a:endParaRPr lang="en-US" altLang="zh-CN" kern="100" dirty="0">
                  <a:latin typeface="+mj-lt"/>
                  <a:ea typeface="等线" panose="02010600030101010101" pitchFamily="2" charset="-122"/>
                  <a:cs typeface="Times New Roman" panose="02020603050405020304" pitchFamily="18" charset="0"/>
                </a:endParaRPr>
              </a:p>
              <a:p>
                <a:r>
                  <a:rPr lang="zh-CN" altLang="en-US" kern="100" dirty="0">
                    <a:latin typeface="+mj-lt"/>
                    <a:ea typeface="等线" panose="02010600030101010101" pitchFamily="2" charset="-122"/>
                    <a:cs typeface="Times New Roman" panose="02020603050405020304" pitchFamily="18" charset="0"/>
                  </a:rPr>
                  <a:t>由于图中最小的流量为</a:t>
                </a:r>
                <a:r>
                  <a:rPr lang="en-US" altLang="zh-CN" kern="100" dirty="0">
                    <a:latin typeface="+mj-lt"/>
                    <a:ea typeface="等线" panose="02010600030101010101" pitchFamily="2" charset="-122"/>
                    <a:cs typeface="Times New Roman" panose="02020603050405020304" pitchFamily="18" charset="0"/>
                  </a:rPr>
                  <a:t>1</a:t>
                </a:r>
                <a:r>
                  <a:rPr lang="zh-CN" altLang="en-US" kern="100" dirty="0">
                    <a:latin typeface="+mj-lt"/>
                    <a:ea typeface="等线" panose="02010600030101010101" pitchFamily="2" charset="-122"/>
                    <a:cs typeface="Times New Roman" panose="02020603050405020304" pitchFamily="18" charset="0"/>
                  </a:rPr>
                  <a:t>，因此</a:t>
                </a:r>
                <a:r>
                  <a:rPr lang="zh-CN" altLang="en-US" b="1" kern="100" dirty="0">
                    <a:latin typeface="+mj-lt"/>
                    <a:ea typeface="等线" panose="02010600030101010101" pitchFamily="2" charset="-122"/>
                    <a:cs typeface="Times New Roman" panose="02020603050405020304" pitchFamily="18" charset="0"/>
                  </a:rPr>
                  <a:t>不会出现非整数</a:t>
                </a:r>
                <a:r>
                  <a:rPr lang="zh-CN" altLang="en-US" kern="100" dirty="0">
                    <a:latin typeface="+mj-lt"/>
                    <a:ea typeface="等线" panose="02010600030101010101" pitchFamily="2" charset="-122"/>
                    <a:cs typeface="Times New Roman" panose="02020603050405020304" pitchFamily="18" charset="0"/>
                  </a:rPr>
                  <a:t>，利于构建连接矩阵</a:t>
                </a:r>
                <a:endParaRPr lang="en-US" altLang="zh-CN" kern="100" dirty="0">
                  <a:latin typeface="+mj-lt"/>
                  <a:ea typeface="等线" panose="02010600030101010101" pitchFamily="2" charset="-122"/>
                  <a:cs typeface="Times New Roman" panose="02020603050405020304" pitchFamily="18" charset="0"/>
                </a:endParaRPr>
              </a:p>
              <a:p>
                <a:r>
                  <a:rPr lang="zh-CN" altLang="en-US" b="1" kern="100" dirty="0">
                    <a:latin typeface="+mj-lt"/>
                    <a:ea typeface="等线" panose="02010600030101010101" pitchFamily="2" charset="-122"/>
                    <a:cs typeface="Times New Roman" panose="02020603050405020304" pitchFamily="18" charset="0"/>
                  </a:rPr>
                  <a:t>传感器最多连接</a:t>
                </a:r>
                <a:r>
                  <a:rPr lang="en-US" altLang="zh-CN" b="1" kern="100" dirty="0">
                    <a:latin typeface="+mj-lt"/>
                    <a:ea typeface="等线" panose="02010600030101010101" pitchFamily="2" charset="-122"/>
                    <a:cs typeface="Times New Roman" panose="02020603050405020304" pitchFamily="18" charset="0"/>
                  </a:rPr>
                  <a:t>5</a:t>
                </a:r>
                <a:r>
                  <a:rPr lang="zh-CN" altLang="en-US" b="1" kern="100" dirty="0">
                    <a:latin typeface="+mj-lt"/>
                    <a:ea typeface="等线" panose="02010600030101010101" pitchFamily="2" charset="-122"/>
                    <a:cs typeface="Times New Roman" panose="02020603050405020304" pitchFamily="18" charset="0"/>
                  </a:rPr>
                  <a:t>个目标</a:t>
                </a:r>
                <a:r>
                  <a:rPr lang="zh-CN" altLang="en-US" kern="100" dirty="0">
                    <a:latin typeface="+mj-lt"/>
                    <a:ea typeface="等线" panose="02010600030101010101" pitchFamily="2" charset="-122"/>
                    <a:cs typeface="Times New Roman" panose="02020603050405020304" pitchFamily="18" charset="0"/>
                  </a:rPr>
                  <a:t>的限制转化为 </a:t>
                </a:r>
                <a14:m>
                  <m:oMath xmlns:m="http://schemas.openxmlformats.org/officeDocument/2006/math">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𝑺</m:t>
                    </m:r>
                  </m:oMath>
                </a14:m>
                <a:r>
                  <a:rPr lang="zh-CN" altLang="en-US" b="1" kern="100" dirty="0">
                    <a:latin typeface="+mj-lt"/>
                    <a:ea typeface="等线" panose="02010600030101010101" pitchFamily="2" charset="-122"/>
                    <a:cs typeface="Times New Roman" panose="02020603050405020304" pitchFamily="18" charset="0"/>
                  </a:rPr>
                  <a:t>到每个传感器节点的最大流量为</a:t>
                </a:r>
                <a:r>
                  <a:rPr lang="en-US" altLang="zh-CN" b="1" kern="100" dirty="0">
                    <a:latin typeface="+mj-lt"/>
                    <a:ea typeface="等线" panose="02010600030101010101" pitchFamily="2" charset="-122"/>
                    <a:cs typeface="Times New Roman" panose="02020603050405020304" pitchFamily="18" charset="0"/>
                  </a:rPr>
                  <a:t>5 </a:t>
                </a:r>
              </a:p>
              <a:p>
                <a:r>
                  <a:rPr lang="zh-CN" altLang="en-US" b="1" kern="100" dirty="0">
                    <a:latin typeface="+mj-lt"/>
                    <a:ea typeface="等线" panose="02010600030101010101" pitchFamily="2" charset="-122"/>
                    <a:cs typeface="Times New Roman" panose="02020603050405020304" pitchFamily="18" charset="0"/>
                  </a:rPr>
                  <a:t>目标节点到</a:t>
                </a:r>
                <a14:m>
                  <m:oMath xmlns:m="http://schemas.openxmlformats.org/officeDocument/2006/math">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𝑻</m:t>
                    </m:r>
                  </m:oMath>
                </a14:m>
                <a:r>
                  <a:rPr lang="zh-CN" altLang="en-US" b="1" kern="100" dirty="0">
                    <a:latin typeface="+mj-lt"/>
                    <a:ea typeface="等线" panose="02010600030101010101" pitchFamily="2" charset="-122"/>
                    <a:cs typeface="Times New Roman" panose="02020603050405020304" pitchFamily="18" charset="0"/>
                  </a:rPr>
                  <a:t>的最大流量为</a:t>
                </a:r>
                <a:r>
                  <a:rPr lang="en-US" altLang="zh-CN" b="1" kern="100" dirty="0">
                    <a:latin typeface="+mj-lt"/>
                    <a:ea typeface="等线" panose="02010600030101010101" pitchFamily="2" charset="-122"/>
                    <a:cs typeface="Times New Roman" panose="02020603050405020304" pitchFamily="18" charset="0"/>
                  </a:rPr>
                  <a:t>3</a:t>
                </a:r>
                <a:r>
                  <a:rPr lang="zh-CN" altLang="en-US" kern="100" dirty="0">
                    <a:latin typeface="+mj-lt"/>
                    <a:ea typeface="等线" panose="02010600030101010101" pitchFamily="2" charset="-122"/>
                    <a:cs typeface="Times New Roman" panose="02020603050405020304" pitchFamily="18" charset="0"/>
                  </a:rPr>
                  <a:t>使得在求解最大流问题时，目标节点到</a:t>
                </a:r>
                <a14:m>
                  <m:oMath xmlns:m="http://schemas.openxmlformats.org/officeDocument/2006/math">
                    <m: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t>𝑇</m:t>
                    </m:r>
                  </m:oMath>
                </a14:m>
                <a:r>
                  <a:rPr lang="zh-CN" altLang="en-US" kern="100" dirty="0">
                    <a:latin typeface="+mj-lt"/>
                    <a:ea typeface="等线" panose="02010600030101010101" pitchFamily="2" charset="-122"/>
                    <a:cs typeface="Times New Roman" panose="02020603050405020304" pitchFamily="18" charset="0"/>
                  </a:rPr>
                  <a:t>之间满流量的边会</a:t>
                </a:r>
                <a:r>
                  <a:rPr lang="zh-CN" altLang="en-US" b="1" kern="100" dirty="0">
                    <a:latin typeface="+mj-lt"/>
                    <a:ea typeface="等线" panose="02010600030101010101" pitchFamily="2" charset="-122"/>
                    <a:cs typeface="Times New Roman" panose="02020603050405020304" pitchFamily="18" charset="0"/>
                  </a:rPr>
                  <a:t>尽可能的多</a:t>
                </a:r>
                <a:endParaRPr lang="en-US" altLang="zh-CN" b="1" kern="100" dirty="0">
                  <a:latin typeface="+mj-lt"/>
                  <a:ea typeface="等线" panose="02010600030101010101" pitchFamily="2" charset="-122"/>
                  <a:cs typeface="Times New Roman" panose="02020603050405020304" pitchFamily="18" charset="0"/>
                </a:endParaRPr>
              </a:p>
              <a:p>
                <a:endParaRPr lang="en-US" altLang="zh-CN" b="1" kern="100" dirty="0">
                  <a:latin typeface="+mj-lt"/>
                  <a:ea typeface="等线" panose="02010600030101010101" pitchFamily="2" charset="-122"/>
                  <a:cs typeface="Times New Roman" panose="02020603050405020304" pitchFamily="18" charset="0"/>
                </a:endParaRPr>
              </a:p>
            </p:txBody>
          </p:sp>
        </mc:Choice>
        <mc:Fallback xmlns="">
          <p:sp>
            <p:nvSpPr>
              <p:cNvPr id="143" name="内容占位符 3">
                <a:extLst>
                  <a:ext uri="{FF2B5EF4-FFF2-40B4-BE49-F238E27FC236}">
                    <a16:creationId xmlns:a16="http://schemas.microsoft.com/office/drawing/2014/main" id="{8B45B293-65B1-41F9-AC28-7448D8793CA0}"/>
                  </a:ext>
                </a:extLst>
              </p:cNvPr>
              <p:cNvSpPr>
                <a:spLocks noGrp="1" noRot="1" noChangeAspect="1" noMove="1" noResize="1" noEditPoints="1" noAdjustHandles="1" noChangeArrowheads="1" noChangeShapeType="1" noTextEdit="1"/>
              </p:cNvSpPr>
              <p:nvPr>
                <p:ph sz="quarter" idx="10"/>
              </p:nvPr>
            </p:nvSpPr>
            <p:spPr>
              <a:xfrm>
                <a:off x="81238" y="893751"/>
                <a:ext cx="6014762" cy="5627719"/>
              </a:xfrm>
              <a:blipFill>
                <a:blip r:embed="rId3"/>
                <a:stretch>
                  <a:fillRect l="-1114"/>
                </a:stretch>
              </a:blipFill>
            </p:spPr>
            <p:txBody>
              <a:bodyPr/>
              <a:lstStyle/>
              <a:p>
                <a:r>
                  <a:rPr lang="zh-CN" altLang="en-US">
                    <a:noFill/>
                  </a:rPr>
                  <a:t> </a:t>
                </a:r>
              </a:p>
            </p:txBody>
          </p:sp>
        </mc:Fallback>
      </mc:AlternateContent>
      <p:sp>
        <p:nvSpPr>
          <p:cNvPr id="195" name="椭圆 194">
            <a:extLst>
              <a:ext uri="{FF2B5EF4-FFF2-40B4-BE49-F238E27FC236}">
                <a16:creationId xmlns:a16="http://schemas.microsoft.com/office/drawing/2014/main" id="{73C846C9-BB9E-4F9E-A838-524FCC9C308E}"/>
              </a:ext>
            </a:extLst>
          </p:cNvPr>
          <p:cNvSpPr/>
          <p:nvPr/>
        </p:nvSpPr>
        <p:spPr>
          <a:xfrm>
            <a:off x="9127699" y="1408171"/>
            <a:ext cx="1635617" cy="3844344"/>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A6487302-4E1F-4EA4-AA15-EFFB4C7A7400}"/>
              </a:ext>
            </a:extLst>
          </p:cNvPr>
          <p:cNvSpPr/>
          <p:nvPr/>
        </p:nvSpPr>
        <p:spPr>
          <a:xfrm>
            <a:off x="7328949" y="1408171"/>
            <a:ext cx="1635617" cy="384434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7" name="椭圆 196">
            <a:extLst>
              <a:ext uri="{FF2B5EF4-FFF2-40B4-BE49-F238E27FC236}">
                <a16:creationId xmlns:a16="http://schemas.microsoft.com/office/drawing/2014/main" id="{3B1BFB5A-A7C6-4E4F-875D-9E7018DC57DC}"/>
              </a:ext>
            </a:extLst>
          </p:cNvPr>
          <p:cNvSpPr/>
          <p:nvPr/>
        </p:nvSpPr>
        <p:spPr>
          <a:xfrm>
            <a:off x="8093096" y="2100946"/>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9E24EF3C-08C9-4AE2-BE57-2B2CB0CFA60C}"/>
              </a:ext>
            </a:extLst>
          </p:cNvPr>
          <p:cNvSpPr/>
          <p:nvPr/>
        </p:nvSpPr>
        <p:spPr>
          <a:xfrm>
            <a:off x="8093096" y="253346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29A69C66-547F-4023-8637-1E9D663B1EEB}"/>
              </a:ext>
            </a:extLst>
          </p:cNvPr>
          <p:cNvSpPr/>
          <p:nvPr/>
        </p:nvSpPr>
        <p:spPr>
          <a:xfrm>
            <a:off x="8093096" y="2965978"/>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BD0CD6E8-E255-496A-8E0D-D31E7EDA0F1A}"/>
              </a:ext>
            </a:extLst>
          </p:cNvPr>
          <p:cNvSpPr/>
          <p:nvPr/>
        </p:nvSpPr>
        <p:spPr>
          <a:xfrm>
            <a:off x="8093096" y="3398494"/>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00146C2E-3918-4D50-8744-078518FF75F8}"/>
              </a:ext>
            </a:extLst>
          </p:cNvPr>
          <p:cNvSpPr/>
          <p:nvPr/>
        </p:nvSpPr>
        <p:spPr>
          <a:xfrm>
            <a:off x="8093096" y="3831010"/>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E6EBA8A1-40DD-400F-901A-182504DD78E3}"/>
              </a:ext>
            </a:extLst>
          </p:cNvPr>
          <p:cNvSpPr/>
          <p:nvPr/>
        </p:nvSpPr>
        <p:spPr>
          <a:xfrm>
            <a:off x="8093096" y="4263526"/>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5B0999BC-E4C1-405B-83F5-31C67E8B97E8}"/>
              </a:ext>
            </a:extLst>
          </p:cNvPr>
          <p:cNvSpPr/>
          <p:nvPr/>
        </p:nvSpPr>
        <p:spPr>
          <a:xfrm>
            <a:off x="9565581" y="253346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A214D209-4B58-4FAE-961A-CDDB6CF3F3B3}"/>
              </a:ext>
            </a:extLst>
          </p:cNvPr>
          <p:cNvSpPr/>
          <p:nvPr/>
        </p:nvSpPr>
        <p:spPr>
          <a:xfrm>
            <a:off x="9565581" y="2965978"/>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7AC390AD-6C77-4611-A772-D101FF20BD60}"/>
              </a:ext>
            </a:extLst>
          </p:cNvPr>
          <p:cNvSpPr/>
          <p:nvPr/>
        </p:nvSpPr>
        <p:spPr>
          <a:xfrm>
            <a:off x="9565581" y="339849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04D4779D-5311-4E7C-A823-56886F0F4CBC}"/>
              </a:ext>
            </a:extLst>
          </p:cNvPr>
          <p:cNvSpPr/>
          <p:nvPr/>
        </p:nvSpPr>
        <p:spPr>
          <a:xfrm>
            <a:off x="9565581" y="3831010"/>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文本框 206">
            <a:extLst>
              <a:ext uri="{FF2B5EF4-FFF2-40B4-BE49-F238E27FC236}">
                <a16:creationId xmlns:a16="http://schemas.microsoft.com/office/drawing/2014/main" id="{AFA61DCA-BE2B-4933-8D1A-926FBD0073AB}"/>
              </a:ext>
            </a:extLst>
          </p:cNvPr>
          <p:cNvSpPr txBox="1"/>
          <p:nvPr/>
        </p:nvSpPr>
        <p:spPr>
          <a:xfrm>
            <a:off x="7605844" y="1694241"/>
            <a:ext cx="1141928"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SENSORS</a:t>
            </a:r>
            <a:endParaRPr lang="zh-CN" altLang="en-US" sz="1600" b="1" dirty="0">
              <a:latin typeface="Times New Roman" panose="02020603050405020304" pitchFamily="18" charset="0"/>
              <a:cs typeface="Times New Roman" panose="02020603050405020304" pitchFamily="18" charset="0"/>
            </a:endParaRPr>
          </a:p>
        </p:txBody>
      </p:sp>
      <p:sp>
        <p:nvSpPr>
          <p:cNvPr id="208" name="文本框 207">
            <a:extLst>
              <a:ext uri="{FF2B5EF4-FFF2-40B4-BE49-F238E27FC236}">
                <a16:creationId xmlns:a16="http://schemas.microsoft.com/office/drawing/2014/main" id="{D1A39560-18A7-421C-B9AE-7DCFB0889DE5}"/>
              </a:ext>
            </a:extLst>
          </p:cNvPr>
          <p:cNvSpPr txBox="1"/>
          <p:nvPr/>
        </p:nvSpPr>
        <p:spPr>
          <a:xfrm>
            <a:off x="9443127" y="1663463"/>
            <a:ext cx="111063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Targets</a:t>
            </a:r>
            <a:endParaRPr lang="zh-CN" altLang="en-US" b="1" dirty="0">
              <a:latin typeface="Times New Roman" panose="02020603050405020304" pitchFamily="18" charset="0"/>
              <a:cs typeface="Times New Roman" panose="02020603050405020304" pitchFamily="18" charset="0"/>
            </a:endParaRPr>
          </a:p>
        </p:txBody>
      </p:sp>
      <p:sp>
        <p:nvSpPr>
          <p:cNvPr id="209" name="椭圆 208">
            <a:extLst>
              <a:ext uri="{FF2B5EF4-FFF2-40B4-BE49-F238E27FC236}">
                <a16:creationId xmlns:a16="http://schemas.microsoft.com/office/drawing/2014/main" id="{B62B4F04-B6D5-42D0-B673-20D0F856DD71}"/>
              </a:ext>
            </a:extLst>
          </p:cNvPr>
          <p:cNvSpPr/>
          <p:nvPr/>
        </p:nvSpPr>
        <p:spPr>
          <a:xfrm>
            <a:off x="9565581" y="2111319"/>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F6A45D40-CE5E-403B-BD29-5C30099A56A1}"/>
              </a:ext>
            </a:extLst>
          </p:cNvPr>
          <p:cNvSpPr/>
          <p:nvPr/>
        </p:nvSpPr>
        <p:spPr>
          <a:xfrm>
            <a:off x="9565581" y="4289215"/>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1" name="直接连接符 210">
            <a:extLst>
              <a:ext uri="{FF2B5EF4-FFF2-40B4-BE49-F238E27FC236}">
                <a16:creationId xmlns:a16="http://schemas.microsoft.com/office/drawing/2014/main" id="{8FC0FE88-E86D-497C-8131-671F3AD70C2D}"/>
              </a:ext>
            </a:extLst>
          </p:cNvPr>
          <p:cNvCxnSpPr>
            <a:stCxn id="197" idx="6"/>
            <a:endCxn id="209" idx="2"/>
          </p:cNvCxnSpPr>
          <p:nvPr/>
        </p:nvCxnSpPr>
        <p:spPr>
          <a:xfrm>
            <a:off x="8363552" y="2249053"/>
            <a:ext cx="1202029" cy="1037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2" name="直接连接符 211">
            <a:extLst>
              <a:ext uri="{FF2B5EF4-FFF2-40B4-BE49-F238E27FC236}">
                <a16:creationId xmlns:a16="http://schemas.microsoft.com/office/drawing/2014/main" id="{BEBD9F8D-0510-44A2-806A-0EC3C25A5D49}"/>
              </a:ext>
            </a:extLst>
          </p:cNvPr>
          <p:cNvCxnSpPr>
            <a:stCxn id="198" idx="6"/>
            <a:endCxn id="209" idx="2"/>
          </p:cNvCxnSpPr>
          <p:nvPr/>
        </p:nvCxnSpPr>
        <p:spPr>
          <a:xfrm flipV="1">
            <a:off x="8363552" y="2259426"/>
            <a:ext cx="1202029" cy="42214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3" name="直接连接符 212">
            <a:extLst>
              <a:ext uri="{FF2B5EF4-FFF2-40B4-BE49-F238E27FC236}">
                <a16:creationId xmlns:a16="http://schemas.microsoft.com/office/drawing/2014/main" id="{F22487D1-376C-4812-8519-7BFAFD9D4738}"/>
              </a:ext>
            </a:extLst>
          </p:cNvPr>
          <p:cNvCxnSpPr>
            <a:stCxn id="199" idx="6"/>
            <a:endCxn id="209" idx="2"/>
          </p:cNvCxnSpPr>
          <p:nvPr/>
        </p:nvCxnSpPr>
        <p:spPr>
          <a:xfrm flipV="1">
            <a:off x="8363552" y="2259426"/>
            <a:ext cx="1202029" cy="85465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4" name="直接连接符 213">
            <a:extLst>
              <a:ext uri="{FF2B5EF4-FFF2-40B4-BE49-F238E27FC236}">
                <a16:creationId xmlns:a16="http://schemas.microsoft.com/office/drawing/2014/main" id="{2457EDBD-FA84-4FDF-9776-EC13630A539E}"/>
              </a:ext>
            </a:extLst>
          </p:cNvPr>
          <p:cNvCxnSpPr>
            <a:stCxn id="200" idx="6"/>
            <a:endCxn id="209" idx="2"/>
          </p:cNvCxnSpPr>
          <p:nvPr/>
        </p:nvCxnSpPr>
        <p:spPr>
          <a:xfrm flipV="1">
            <a:off x="8363552" y="2259426"/>
            <a:ext cx="1202029" cy="128717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5" name="直接连接符 214">
            <a:extLst>
              <a:ext uri="{FF2B5EF4-FFF2-40B4-BE49-F238E27FC236}">
                <a16:creationId xmlns:a16="http://schemas.microsoft.com/office/drawing/2014/main" id="{36917CA5-7B13-4045-801D-B04FCCBF5754}"/>
              </a:ext>
            </a:extLst>
          </p:cNvPr>
          <p:cNvCxnSpPr>
            <a:stCxn id="197" idx="6"/>
            <a:endCxn id="203" idx="2"/>
          </p:cNvCxnSpPr>
          <p:nvPr/>
        </p:nvCxnSpPr>
        <p:spPr>
          <a:xfrm>
            <a:off x="8363552" y="2249053"/>
            <a:ext cx="1202029" cy="43251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6" name="直接连接符 215">
            <a:extLst>
              <a:ext uri="{FF2B5EF4-FFF2-40B4-BE49-F238E27FC236}">
                <a16:creationId xmlns:a16="http://schemas.microsoft.com/office/drawing/2014/main" id="{8188BC9E-71A1-4741-9599-AD38CDDC44A4}"/>
              </a:ext>
            </a:extLst>
          </p:cNvPr>
          <p:cNvCxnSpPr>
            <a:cxnSpLocks/>
            <a:stCxn id="198" idx="6"/>
            <a:endCxn id="203" idx="2"/>
          </p:cNvCxnSpPr>
          <p:nvPr/>
        </p:nvCxnSpPr>
        <p:spPr>
          <a:xfrm>
            <a:off x="8363552" y="2681569"/>
            <a:ext cx="1202029" cy="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7" name="直接连接符 216">
            <a:extLst>
              <a:ext uri="{FF2B5EF4-FFF2-40B4-BE49-F238E27FC236}">
                <a16:creationId xmlns:a16="http://schemas.microsoft.com/office/drawing/2014/main" id="{91175388-C81E-42EA-98D6-6112497741FA}"/>
              </a:ext>
            </a:extLst>
          </p:cNvPr>
          <p:cNvCxnSpPr>
            <a:cxnSpLocks/>
            <a:stCxn id="197" idx="6"/>
            <a:endCxn id="204" idx="2"/>
          </p:cNvCxnSpPr>
          <p:nvPr/>
        </p:nvCxnSpPr>
        <p:spPr>
          <a:xfrm>
            <a:off x="8363552" y="2249053"/>
            <a:ext cx="1202029" cy="86503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8" name="直接连接符 217">
            <a:extLst>
              <a:ext uri="{FF2B5EF4-FFF2-40B4-BE49-F238E27FC236}">
                <a16:creationId xmlns:a16="http://schemas.microsoft.com/office/drawing/2014/main" id="{8AB29D41-C9E2-4328-8AFB-D1DBBE601B08}"/>
              </a:ext>
            </a:extLst>
          </p:cNvPr>
          <p:cNvCxnSpPr>
            <a:endCxn id="204" idx="2"/>
          </p:cNvCxnSpPr>
          <p:nvPr/>
        </p:nvCxnSpPr>
        <p:spPr>
          <a:xfrm>
            <a:off x="8378644" y="3107743"/>
            <a:ext cx="1186937" cy="634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9" name="直接连接符 218">
            <a:extLst>
              <a:ext uri="{FF2B5EF4-FFF2-40B4-BE49-F238E27FC236}">
                <a16:creationId xmlns:a16="http://schemas.microsoft.com/office/drawing/2014/main" id="{F7A9EA1A-4059-4720-89FC-7952ACD30511}"/>
              </a:ext>
            </a:extLst>
          </p:cNvPr>
          <p:cNvCxnSpPr>
            <a:cxnSpLocks/>
            <a:stCxn id="199" idx="6"/>
            <a:endCxn id="205" idx="2"/>
          </p:cNvCxnSpPr>
          <p:nvPr/>
        </p:nvCxnSpPr>
        <p:spPr>
          <a:xfrm>
            <a:off x="8363552" y="3114085"/>
            <a:ext cx="1202029" cy="43251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0" name="直接连接符 219">
            <a:extLst>
              <a:ext uri="{FF2B5EF4-FFF2-40B4-BE49-F238E27FC236}">
                <a16:creationId xmlns:a16="http://schemas.microsoft.com/office/drawing/2014/main" id="{104F2DE8-12F4-4D18-BF1E-F69430EABC04}"/>
              </a:ext>
            </a:extLst>
          </p:cNvPr>
          <p:cNvCxnSpPr>
            <a:cxnSpLocks/>
            <a:stCxn id="199" idx="6"/>
            <a:endCxn id="206" idx="2"/>
          </p:cNvCxnSpPr>
          <p:nvPr/>
        </p:nvCxnSpPr>
        <p:spPr>
          <a:xfrm>
            <a:off x="8363552" y="3114085"/>
            <a:ext cx="1202029" cy="86503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1" name="直接连接符 220">
            <a:extLst>
              <a:ext uri="{FF2B5EF4-FFF2-40B4-BE49-F238E27FC236}">
                <a16:creationId xmlns:a16="http://schemas.microsoft.com/office/drawing/2014/main" id="{DB7A720B-AE7E-49A2-8CF1-C0CA57F8B678}"/>
              </a:ext>
            </a:extLst>
          </p:cNvPr>
          <p:cNvCxnSpPr>
            <a:cxnSpLocks/>
            <a:stCxn id="201" idx="6"/>
          </p:cNvCxnSpPr>
          <p:nvPr/>
        </p:nvCxnSpPr>
        <p:spPr>
          <a:xfrm>
            <a:off x="8363552" y="3979117"/>
            <a:ext cx="1202029" cy="949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2" name="直接连接符 221">
            <a:extLst>
              <a:ext uri="{FF2B5EF4-FFF2-40B4-BE49-F238E27FC236}">
                <a16:creationId xmlns:a16="http://schemas.microsoft.com/office/drawing/2014/main" id="{57515CA7-A303-4487-BF13-3E99417D9E7F}"/>
              </a:ext>
            </a:extLst>
          </p:cNvPr>
          <p:cNvCxnSpPr>
            <a:cxnSpLocks/>
            <a:stCxn id="201" idx="6"/>
            <a:endCxn id="210" idx="2"/>
          </p:cNvCxnSpPr>
          <p:nvPr/>
        </p:nvCxnSpPr>
        <p:spPr>
          <a:xfrm>
            <a:off x="8363552" y="3979117"/>
            <a:ext cx="1202029" cy="45820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3" name="直接连接符 222">
            <a:extLst>
              <a:ext uri="{FF2B5EF4-FFF2-40B4-BE49-F238E27FC236}">
                <a16:creationId xmlns:a16="http://schemas.microsoft.com/office/drawing/2014/main" id="{4593076E-84E6-40F5-A666-3ADC10534F22}"/>
              </a:ext>
            </a:extLst>
          </p:cNvPr>
          <p:cNvCxnSpPr>
            <a:cxnSpLocks/>
            <a:stCxn id="202" idx="6"/>
            <a:endCxn id="210" idx="2"/>
          </p:cNvCxnSpPr>
          <p:nvPr/>
        </p:nvCxnSpPr>
        <p:spPr>
          <a:xfrm>
            <a:off x="8363552" y="4411633"/>
            <a:ext cx="1202029" cy="2568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4" name="椭圆 223">
            <a:extLst>
              <a:ext uri="{FF2B5EF4-FFF2-40B4-BE49-F238E27FC236}">
                <a16:creationId xmlns:a16="http://schemas.microsoft.com/office/drawing/2014/main" id="{C19011F4-D051-4FE3-9960-CEB26B929513}"/>
              </a:ext>
            </a:extLst>
          </p:cNvPr>
          <p:cNvSpPr/>
          <p:nvPr/>
        </p:nvSpPr>
        <p:spPr>
          <a:xfrm>
            <a:off x="6727935" y="3124458"/>
            <a:ext cx="270456" cy="29621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30D6E6FC-96BD-450D-97A9-5B13E92A1E23}"/>
              </a:ext>
            </a:extLst>
          </p:cNvPr>
          <p:cNvSpPr/>
          <p:nvPr/>
        </p:nvSpPr>
        <p:spPr>
          <a:xfrm>
            <a:off x="11010161" y="3107743"/>
            <a:ext cx="270456" cy="296214"/>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文本框 225">
            <a:extLst>
              <a:ext uri="{FF2B5EF4-FFF2-40B4-BE49-F238E27FC236}">
                <a16:creationId xmlns:a16="http://schemas.microsoft.com/office/drawing/2014/main" id="{E8E68C13-3945-40EC-B501-A60B0F40D311}"/>
              </a:ext>
            </a:extLst>
          </p:cNvPr>
          <p:cNvSpPr txBox="1"/>
          <p:nvPr/>
        </p:nvSpPr>
        <p:spPr>
          <a:xfrm>
            <a:off x="6699285" y="1668869"/>
            <a:ext cx="436729" cy="1477328"/>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超级源点</a:t>
            </a:r>
            <a:r>
              <a:rPr lang="en-US" altLang="zh-CN" b="1" dirty="0">
                <a:latin typeface="Times New Roman" panose="02020603050405020304" pitchFamily="18" charset="0"/>
                <a:cs typeface="Times New Roman" panose="02020603050405020304" pitchFamily="18" charset="0"/>
              </a:rPr>
              <a:t>S</a:t>
            </a:r>
            <a:endParaRPr lang="zh-CN" altLang="en-US" b="1" dirty="0">
              <a:latin typeface="Times New Roman" panose="02020603050405020304" pitchFamily="18" charset="0"/>
              <a:cs typeface="Times New Roman" panose="02020603050405020304" pitchFamily="18" charset="0"/>
            </a:endParaRPr>
          </a:p>
        </p:txBody>
      </p:sp>
      <p:sp>
        <p:nvSpPr>
          <p:cNvPr id="227" name="文本框 226">
            <a:extLst>
              <a:ext uri="{FF2B5EF4-FFF2-40B4-BE49-F238E27FC236}">
                <a16:creationId xmlns:a16="http://schemas.microsoft.com/office/drawing/2014/main" id="{6C14474E-33EC-49B8-8D5C-EC6552285753}"/>
              </a:ext>
            </a:extLst>
          </p:cNvPr>
          <p:cNvSpPr txBox="1"/>
          <p:nvPr/>
        </p:nvSpPr>
        <p:spPr>
          <a:xfrm>
            <a:off x="10960196" y="1630415"/>
            <a:ext cx="507042" cy="1477328"/>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超级汇点</a:t>
            </a:r>
            <a:r>
              <a:rPr lang="en-US" altLang="zh-CN" b="1" dirty="0">
                <a:latin typeface="Times New Roman" panose="02020603050405020304" pitchFamily="18" charset="0"/>
                <a:cs typeface="Times New Roman" panose="02020603050405020304" pitchFamily="18" charset="0"/>
              </a:rPr>
              <a:t>T</a:t>
            </a:r>
            <a:endParaRPr lang="zh-CN" altLang="en-US" b="1" dirty="0">
              <a:latin typeface="Times New Roman" panose="02020603050405020304" pitchFamily="18" charset="0"/>
              <a:cs typeface="Times New Roman" panose="02020603050405020304" pitchFamily="18" charset="0"/>
            </a:endParaRPr>
          </a:p>
        </p:txBody>
      </p:sp>
      <p:cxnSp>
        <p:nvCxnSpPr>
          <p:cNvPr id="228" name="直接连接符 227">
            <a:extLst>
              <a:ext uri="{FF2B5EF4-FFF2-40B4-BE49-F238E27FC236}">
                <a16:creationId xmlns:a16="http://schemas.microsoft.com/office/drawing/2014/main" id="{864326C9-DEEC-46D6-B14F-70945C6EBE95}"/>
              </a:ext>
            </a:extLst>
          </p:cNvPr>
          <p:cNvCxnSpPr>
            <a:cxnSpLocks/>
            <a:stCxn id="224" idx="6"/>
            <a:endCxn id="197" idx="2"/>
          </p:cNvCxnSpPr>
          <p:nvPr/>
        </p:nvCxnSpPr>
        <p:spPr>
          <a:xfrm flipV="1">
            <a:off x="6998391" y="2249053"/>
            <a:ext cx="1094705" cy="102351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9" name="直接连接符 228">
            <a:extLst>
              <a:ext uri="{FF2B5EF4-FFF2-40B4-BE49-F238E27FC236}">
                <a16:creationId xmlns:a16="http://schemas.microsoft.com/office/drawing/2014/main" id="{B3D5A769-58D9-4CE9-9ECA-E4B3BDF45B80}"/>
              </a:ext>
            </a:extLst>
          </p:cNvPr>
          <p:cNvCxnSpPr>
            <a:cxnSpLocks/>
            <a:stCxn id="224" idx="6"/>
            <a:endCxn id="198" idx="2"/>
          </p:cNvCxnSpPr>
          <p:nvPr/>
        </p:nvCxnSpPr>
        <p:spPr>
          <a:xfrm flipV="1">
            <a:off x="6998391" y="2681569"/>
            <a:ext cx="1094705" cy="59099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0" name="直接连接符 229">
            <a:extLst>
              <a:ext uri="{FF2B5EF4-FFF2-40B4-BE49-F238E27FC236}">
                <a16:creationId xmlns:a16="http://schemas.microsoft.com/office/drawing/2014/main" id="{C8BF5492-BEAD-4638-B413-08A4DE697EBF}"/>
              </a:ext>
            </a:extLst>
          </p:cNvPr>
          <p:cNvCxnSpPr>
            <a:cxnSpLocks/>
            <a:stCxn id="224" idx="6"/>
            <a:endCxn id="199" idx="2"/>
          </p:cNvCxnSpPr>
          <p:nvPr/>
        </p:nvCxnSpPr>
        <p:spPr>
          <a:xfrm flipV="1">
            <a:off x="6998391" y="3114085"/>
            <a:ext cx="1094705" cy="15848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1" name="直接连接符 230">
            <a:extLst>
              <a:ext uri="{FF2B5EF4-FFF2-40B4-BE49-F238E27FC236}">
                <a16:creationId xmlns:a16="http://schemas.microsoft.com/office/drawing/2014/main" id="{8048B271-87AB-45DF-84B2-B0EB3E049FE1}"/>
              </a:ext>
            </a:extLst>
          </p:cNvPr>
          <p:cNvCxnSpPr>
            <a:cxnSpLocks/>
            <a:stCxn id="224" idx="6"/>
            <a:endCxn id="200" idx="2"/>
          </p:cNvCxnSpPr>
          <p:nvPr/>
        </p:nvCxnSpPr>
        <p:spPr>
          <a:xfrm>
            <a:off x="6998391" y="3272565"/>
            <a:ext cx="1094705" cy="27403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2" name="直接连接符 231">
            <a:extLst>
              <a:ext uri="{FF2B5EF4-FFF2-40B4-BE49-F238E27FC236}">
                <a16:creationId xmlns:a16="http://schemas.microsoft.com/office/drawing/2014/main" id="{DC505A5D-8085-4BEC-B781-222A432B77B1}"/>
              </a:ext>
            </a:extLst>
          </p:cNvPr>
          <p:cNvCxnSpPr>
            <a:cxnSpLocks/>
            <a:stCxn id="224" idx="6"/>
            <a:endCxn id="201" idx="2"/>
          </p:cNvCxnSpPr>
          <p:nvPr/>
        </p:nvCxnSpPr>
        <p:spPr>
          <a:xfrm>
            <a:off x="6998391" y="3272565"/>
            <a:ext cx="1094705" cy="70655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3" name="直接连接符 232">
            <a:extLst>
              <a:ext uri="{FF2B5EF4-FFF2-40B4-BE49-F238E27FC236}">
                <a16:creationId xmlns:a16="http://schemas.microsoft.com/office/drawing/2014/main" id="{C7BC02AA-F07B-40CA-A199-7B1712F4A9C2}"/>
              </a:ext>
            </a:extLst>
          </p:cNvPr>
          <p:cNvCxnSpPr>
            <a:cxnSpLocks/>
            <a:stCxn id="224" idx="6"/>
            <a:endCxn id="202" idx="2"/>
          </p:cNvCxnSpPr>
          <p:nvPr/>
        </p:nvCxnSpPr>
        <p:spPr>
          <a:xfrm>
            <a:off x="6998391" y="3272565"/>
            <a:ext cx="1094705" cy="113906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4" name="直接连接符 233">
            <a:extLst>
              <a:ext uri="{FF2B5EF4-FFF2-40B4-BE49-F238E27FC236}">
                <a16:creationId xmlns:a16="http://schemas.microsoft.com/office/drawing/2014/main" id="{2F136ABC-3262-45DD-8716-055A851CE296}"/>
              </a:ext>
            </a:extLst>
          </p:cNvPr>
          <p:cNvCxnSpPr>
            <a:cxnSpLocks/>
            <a:stCxn id="209" idx="6"/>
            <a:endCxn id="225" idx="2"/>
          </p:cNvCxnSpPr>
          <p:nvPr/>
        </p:nvCxnSpPr>
        <p:spPr>
          <a:xfrm>
            <a:off x="9836037" y="2259426"/>
            <a:ext cx="1174124" cy="99642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5" name="直接连接符 234">
            <a:extLst>
              <a:ext uri="{FF2B5EF4-FFF2-40B4-BE49-F238E27FC236}">
                <a16:creationId xmlns:a16="http://schemas.microsoft.com/office/drawing/2014/main" id="{ED59CB62-EFC3-474A-8194-E6EC997F66FC}"/>
              </a:ext>
            </a:extLst>
          </p:cNvPr>
          <p:cNvCxnSpPr>
            <a:cxnSpLocks/>
            <a:stCxn id="203" idx="6"/>
            <a:endCxn id="225" idx="2"/>
          </p:cNvCxnSpPr>
          <p:nvPr/>
        </p:nvCxnSpPr>
        <p:spPr>
          <a:xfrm>
            <a:off x="9836037" y="2681569"/>
            <a:ext cx="1174124" cy="57428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6" name="直接连接符 235">
            <a:extLst>
              <a:ext uri="{FF2B5EF4-FFF2-40B4-BE49-F238E27FC236}">
                <a16:creationId xmlns:a16="http://schemas.microsoft.com/office/drawing/2014/main" id="{E9D606D9-E417-46DD-8B23-AB903B5AC95B}"/>
              </a:ext>
            </a:extLst>
          </p:cNvPr>
          <p:cNvCxnSpPr>
            <a:cxnSpLocks/>
            <a:stCxn id="204" idx="6"/>
            <a:endCxn id="225" idx="2"/>
          </p:cNvCxnSpPr>
          <p:nvPr/>
        </p:nvCxnSpPr>
        <p:spPr>
          <a:xfrm>
            <a:off x="9836037" y="3114085"/>
            <a:ext cx="1174124" cy="14176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7" name="直接连接符 236">
            <a:extLst>
              <a:ext uri="{FF2B5EF4-FFF2-40B4-BE49-F238E27FC236}">
                <a16:creationId xmlns:a16="http://schemas.microsoft.com/office/drawing/2014/main" id="{91E71E8C-A3B2-4772-AB19-751110915EA5}"/>
              </a:ext>
            </a:extLst>
          </p:cNvPr>
          <p:cNvCxnSpPr>
            <a:cxnSpLocks/>
            <a:stCxn id="205" idx="6"/>
            <a:endCxn id="225" idx="2"/>
          </p:cNvCxnSpPr>
          <p:nvPr/>
        </p:nvCxnSpPr>
        <p:spPr>
          <a:xfrm flipV="1">
            <a:off x="9836037" y="3255850"/>
            <a:ext cx="1174124" cy="29075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8" name="直接连接符 237">
            <a:extLst>
              <a:ext uri="{FF2B5EF4-FFF2-40B4-BE49-F238E27FC236}">
                <a16:creationId xmlns:a16="http://schemas.microsoft.com/office/drawing/2014/main" id="{A48C831A-37CA-47C0-9E2D-20C7AA6CA664}"/>
              </a:ext>
            </a:extLst>
          </p:cNvPr>
          <p:cNvCxnSpPr>
            <a:cxnSpLocks/>
            <a:stCxn id="206" idx="6"/>
            <a:endCxn id="225" idx="2"/>
          </p:cNvCxnSpPr>
          <p:nvPr/>
        </p:nvCxnSpPr>
        <p:spPr>
          <a:xfrm flipV="1">
            <a:off x="9836037" y="3255850"/>
            <a:ext cx="1174124" cy="72326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9" name="直接连接符 238">
            <a:extLst>
              <a:ext uri="{FF2B5EF4-FFF2-40B4-BE49-F238E27FC236}">
                <a16:creationId xmlns:a16="http://schemas.microsoft.com/office/drawing/2014/main" id="{233270CB-5BFF-49EE-AAC6-3D66A1DA743E}"/>
              </a:ext>
            </a:extLst>
          </p:cNvPr>
          <p:cNvCxnSpPr>
            <a:cxnSpLocks/>
            <a:stCxn id="210" idx="6"/>
            <a:endCxn id="225" idx="2"/>
          </p:cNvCxnSpPr>
          <p:nvPr/>
        </p:nvCxnSpPr>
        <p:spPr>
          <a:xfrm flipV="1">
            <a:off x="9836037" y="3255850"/>
            <a:ext cx="1174124" cy="118147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0" name="文本框 239">
            <a:extLst>
              <a:ext uri="{FF2B5EF4-FFF2-40B4-BE49-F238E27FC236}">
                <a16:creationId xmlns:a16="http://schemas.microsoft.com/office/drawing/2014/main" id="{AFEE0784-6456-488D-A62C-A6A896C1F9A5}"/>
              </a:ext>
            </a:extLst>
          </p:cNvPr>
          <p:cNvSpPr txBox="1"/>
          <p:nvPr/>
        </p:nvSpPr>
        <p:spPr>
          <a:xfrm>
            <a:off x="8442837" y="5507435"/>
            <a:ext cx="1320492"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容量均为</a:t>
            </a: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cxnSp>
        <p:nvCxnSpPr>
          <p:cNvPr id="241" name="直接箭头连接符 240">
            <a:extLst>
              <a:ext uri="{FF2B5EF4-FFF2-40B4-BE49-F238E27FC236}">
                <a16:creationId xmlns:a16="http://schemas.microsoft.com/office/drawing/2014/main" id="{BEC2BE79-075F-42F0-B77F-CA495687DB47}"/>
              </a:ext>
            </a:extLst>
          </p:cNvPr>
          <p:cNvCxnSpPr>
            <a:cxnSpLocks/>
          </p:cNvCxnSpPr>
          <p:nvPr/>
        </p:nvCxnSpPr>
        <p:spPr>
          <a:xfrm flipV="1">
            <a:off x="8972112" y="4585429"/>
            <a:ext cx="0" cy="7814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2" name="文本框 241">
            <a:extLst>
              <a:ext uri="{FF2B5EF4-FFF2-40B4-BE49-F238E27FC236}">
                <a16:creationId xmlns:a16="http://schemas.microsoft.com/office/drawing/2014/main" id="{E202CB09-7EFE-431E-AD79-C24FDAB9F71B}"/>
              </a:ext>
            </a:extLst>
          </p:cNvPr>
          <p:cNvSpPr txBox="1"/>
          <p:nvPr/>
        </p:nvSpPr>
        <p:spPr>
          <a:xfrm>
            <a:off x="10194874" y="5258338"/>
            <a:ext cx="1320492"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容量均为</a:t>
            </a:r>
            <a:r>
              <a:rPr lang="en-US" altLang="zh-CN" b="1" dirty="0">
                <a:latin typeface="Times New Roman" panose="02020603050405020304" pitchFamily="18" charset="0"/>
                <a:cs typeface="Times New Roman" panose="02020603050405020304" pitchFamily="18" charset="0"/>
              </a:rPr>
              <a:t>3</a:t>
            </a:r>
            <a:endParaRPr lang="zh-CN" altLang="en-US" b="1" dirty="0">
              <a:latin typeface="Times New Roman" panose="02020603050405020304" pitchFamily="18" charset="0"/>
              <a:cs typeface="Times New Roman" panose="02020603050405020304" pitchFamily="18" charset="0"/>
            </a:endParaRPr>
          </a:p>
        </p:txBody>
      </p:sp>
      <p:cxnSp>
        <p:nvCxnSpPr>
          <p:cNvPr id="243" name="直接箭头连接符 242">
            <a:extLst>
              <a:ext uri="{FF2B5EF4-FFF2-40B4-BE49-F238E27FC236}">
                <a16:creationId xmlns:a16="http://schemas.microsoft.com/office/drawing/2014/main" id="{D8E20BD6-2E1E-4FCE-89EF-9AE7FDE9FD34}"/>
              </a:ext>
            </a:extLst>
          </p:cNvPr>
          <p:cNvCxnSpPr>
            <a:cxnSpLocks/>
          </p:cNvCxnSpPr>
          <p:nvPr/>
        </p:nvCxnSpPr>
        <p:spPr>
          <a:xfrm flipH="1" flipV="1">
            <a:off x="10384097" y="4149534"/>
            <a:ext cx="471023" cy="11639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4" name="文本框 243">
            <a:extLst>
              <a:ext uri="{FF2B5EF4-FFF2-40B4-BE49-F238E27FC236}">
                <a16:creationId xmlns:a16="http://schemas.microsoft.com/office/drawing/2014/main" id="{5AD03601-D2B5-4975-825F-B7177B9FC5ED}"/>
              </a:ext>
            </a:extLst>
          </p:cNvPr>
          <p:cNvSpPr txBox="1"/>
          <p:nvPr/>
        </p:nvSpPr>
        <p:spPr>
          <a:xfrm>
            <a:off x="6535264" y="5176303"/>
            <a:ext cx="1320492"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容量均为</a:t>
            </a:r>
            <a:r>
              <a:rPr lang="en-US" altLang="zh-CN" b="1" dirty="0">
                <a:latin typeface="Times New Roman" panose="02020603050405020304" pitchFamily="18" charset="0"/>
                <a:cs typeface="Times New Roman" panose="02020603050405020304" pitchFamily="18" charset="0"/>
              </a:rPr>
              <a:t>5</a:t>
            </a:r>
            <a:endParaRPr lang="zh-CN" altLang="en-US" b="1" dirty="0">
              <a:latin typeface="Times New Roman" panose="02020603050405020304" pitchFamily="18" charset="0"/>
              <a:cs typeface="Times New Roman" panose="02020603050405020304" pitchFamily="18" charset="0"/>
            </a:endParaRPr>
          </a:p>
        </p:txBody>
      </p:sp>
      <p:cxnSp>
        <p:nvCxnSpPr>
          <p:cNvPr id="245" name="直接箭头连接符 244">
            <a:extLst>
              <a:ext uri="{FF2B5EF4-FFF2-40B4-BE49-F238E27FC236}">
                <a16:creationId xmlns:a16="http://schemas.microsoft.com/office/drawing/2014/main" id="{ACC7AFAF-CED2-4F04-8233-F688A36D4104}"/>
              </a:ext>
            </a:extLst>
          </p:cNvPr>
          <p:cNvCxnSpPr>
            <a:cxnSpLocks/>
          </p:cNvCxnSpPr>
          <p:nvPr/>
        </p:nvCxnSpPr>
        <p:spPr>
          <a:xfrm flipV="1">
            <a:off x="7082104" y="4010069"/>
            <a:ext cx="429758" cy="9803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7B350449-DA6A-4EDF-8546-50C9745AD9D2}"/>
              </a:ext>
            </a:extLst>
          </p:cNvPr>
          <p:cNvCxnSpPr/>
          <p:nvPr/>
        </p:nvCxnSpPr>
        <p:spPr>
          <a:xfrm>
            <a:off x="6219015" y="729954"/>
            <a:ext cx="0" cy="58640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951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转化为最大流问题求解</a:t>
            </a:r>
          </a:p>
        </p:txBody>
      </p:sp>
      <mc:AlternateContent xmlns:mc="http://schemas.openxmlformats.org/markup-compatibility/2006" xmlns:a14="http://schemas.microsoft.com/office/drawing/2010/main">
        <mc:Choice Requires="a14">
          <p:sp>
            <p:nvSpPr>
              <p:cNvPr id="143" name="内容占位符 3">
                <a:extLst>
                  <a:ext uri="{FF2B5EF4-FFF2-40B4-BE49-F238E27FC236}">
                    <a16:creationId xmlns:a16="http://schemas.microsoft.com/office/drawing/2014/main" id="{8B45B293-65B1-41F9-AC28-7448D8793CA0}"/>
                  </a:ext>
                </a:extLst>
              </p:cNvPr>
              <p:cNvSpPr>
                <a:spLocks noGrp="1"/>
              </p:cNvSpPr>
              <p:nvPr>
                <p:ph sz="quarter" idx="10"/>
              </p:nvPr>
            </p:nvSpPr>
            <p:spPr>
              <a:xfrm>
                <a:off x="81238" y="893751"/>
                <a:ext cx="6014762" cy="5864087"/>
              </a:xfrm>
            </p:spPr>
            <p:txBody>
              <a:bodyPr>
                <a:normAutofit lnSpcReduction="10000"/>
              </a:bodyPr>
              <a:lstStyle/>
              <a:p>
                <a:r>
                  <a:rPr lang="zh-CN" altLang="en-US" kern="100" dirty="0">
                    <a:latin typeface="等线" panose="02010600030101010101" pitchFamily="2" charset="-122"/>
                    <a:ea typeface="宋体" panose="02010600030101010101" pitchFamily="2" charset="-122"/>
                    <a:cs typeface="Times New Roman" panose="02020603050405020304" pitchFamily="18" charset="0"/>
                  </a:rPr>
                  <a:t>求解</a:t>
                </a:r>
                <a14:m>
                  <m:oMath xmlns:m="http://schemas.openxmlformats.org/officeDocument/2006/math">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𝑆</m:t>
                    </m:r>
                  </m:oMath>
                </a14:m>
                <a:r>
                  <a:rPr lang="zh-CN" altLang="en-US" kern="100" dirty="0">
                    <a:latin typeface="等线" panose="02010600030101010101" pitchFamily="2" charset="-122"/>
                    <a:ea typeface="宋体" panose="02010600030101010101" pitchFamily="2" charset="-122"/>
                    <a:cs typeface="Times New Roman" panose="02020603050405020304" pitchFamily="18" charset="0"/>
                  </a:rPr>
                  <a:t>的</a:t>
                </a:r>
                <a14:m>
                  <m:oMath xmlns:m="http://schemas.openxmlformats.org/officeDocument/2006/math">
                    <m:r>
                      <a:rPr lang="en-US" altLang="zh-CN" b="0" i="1" kern="100" dirty="0" smtClean="0">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en-US" kern="100" dirty="0">
                    <a:latin typeface="等线" panose="02010600030101010101" pitchFamily="2" charset="-122"/>
                    <a:ea typeface="宋体" panose="02010600030101010101" pitchFamily="2" charset="-122"/>
                    <a:cs typeface="Times New Roman" panose="02020603050405020304" pitchFamily="18" charset="0"/>
                  </a:rPr>
                  <a:t>最大流时，可以通过</a:t>
                </a:r>
                <a:r>
                  <a:rPr lang="zh-CN" altLang="en-US" b="1" kern="100" dirty="0">
                    <a:latin typeface="等线" panose="02010600030101010101" pitchFamily="2" charset="-122"/>
                    <a:ea typeface="宋体" panose="02010600030101010101" pitchFamily="2" charset="-122"/>
                    <a:cs typeface="Times New Roman" panose="02020603050405020304" pitchFamily="18" charset="0"/>
                  </a:rPr>
                  <a:t>检查</a:t>
                </a:r>
                <a14:m>
                  <m:oMath xmlns:m="http://schemas.openxmlformats.org/officeDocument/2006/math">
                    <m:sSub>
                      <m:sSubPr>
                        <m:ctrlPr>
                          <a:rPr lang="en-US" altLang="zh-CN" b="1" i="1" kern="10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1" i="0" kern="100" dirty="0">
                            <a:latin typeface="Cambria Math" panose="02040503050406030204" pitchFamily="18" charset="0"/>
                            <a:ea typeface="宋体" panose="02010600030101010101" pitchFamily="2" charset="-122"/>
                            <a:cs typeface="Times New Roman" panose="02020603050405020304" pitchFamily="18" charset="0"/>
                          </a:rPr>
                          <m:t>𝐬</m:t>
                        </m:r>
                        <m:r>
                          <a:rPr lang="en-US" altLang="zh-CN" b="1" i="0" kern="100" dirty="0" smtClean="0">
                            <a:latin typeface="Cambria Math" panose="02040503050406030204" pitchFamily="18" charset="0"/>
                            <a:ea typeface="宋体" panose="02010600030101010101" pitchFamily="2" charset="-122"/>
                            <a:cs typeface="Times New Roman" panose="02020603050405020304" pitchFamily="18" charset="0"/>
                          </a:rPr>
                          <m:t>𝐞𝐧𝐬𝐨</m:t>
                        </m:r>
                        <m:r>
                          <a:rPr lang="en-US" altLang="zh-CN" b="1" i="0" kern="100" dirty="0">
                            <a:latin typeface="Cambria Math" panose="02040503050406030204" pitchFamily="18" charset="0"/>
                            <a:ea typeface="宋体" panose="02010600030101010101" pitchFamily="2" charset="-122"/>
                            <a:cs typeface="Times New Roman" panose="02020603050405020304" pitchFamily="18" charset="0"/>
                          </a:rPr>
                          <m:t>𝐫</m:t>
                        </m:r>
                      </m:e>
                      <m:sub>
                        <m:r>
                          <a:rPr lang="en-US" altLang="zh-CN" b="1" i="1" kern="100" dirty="0">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en-US" b="1" kern="100" dirty="0">
                    <a:latin typeface="等线" panose="02010600030101010101" pitchFamily="2" charset="-122"/>
                    <a:ea typeface="等线" panose="02010600030101010101" pitchFamily="2" charset="-122"/>
                    <a:cs typeface="Times New Roman" panose="02020603050405020304" pitchFamily="18" charset="0"/>
                  </a:rPr>
                  <a:t>到</a:t>
                </a:r>
                <a14:m>
                  <m:oMath xmlns:m="http://schemas.openxmlformats.org/officeDocument/2006/math">
                    <m:r>
                      <a:rPr lang="en-US" altLang="zh-CN" b="1" i="1" kern="100" dirty="0">
                        <a:latin typeface="Cambria Math" panose="02040503050406030204" pitchFamily="18" charset="0"/>
                        <a:ea typeface="等线" panose="02010600030101010101" pitchFamily="2" charset="-122"/>
                        <a:cs typeface="Times New Roman" panose="02020603050405020304" pitchFamily="18" charset="0"/>
                      </a:rPr>
                      <m:t>𝒕𝒂𝒓𝒈</m:t>
                    </m:r>
                    <m: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t>𝒆</m:t>
                    </m:r>
                    <m:sSub>
                      <m:sSubPr>
                        <m:ctrlP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t>𝒕</m:t>
                        </m:r>
                      </m:e>
                      <m:sub>
                        <m: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t>𝒋</m:t>
                        </m:r>
                      </m:sub>
                    </m:sSub>
                    <m:r>
                      <a:rPr lang="en-US" altLang="zh-CN" b="1" i="1" kern="100" dirty="0" smtClean="0">
                        <a:latin typeface="Cambria Math" panose="02040503050406030204" pitchFamily="18" charset="0"/>
                        <a:ea typeface="等线" panose="02010600030101010101" pitchFamily="2" charset="-122"/>
                        <a:cs typeface="Times New Roman" panose="02020603050405020304" pitchFamily="18" charset="0"/>
                      </a:rPr>
                      <m:t> </m:t>
                    </m:r>
                  </m:oMath>
                </a14:m>
                <a:r>
                  <a:rPr lang="zh-CN" altLang="en-US" b="1" kern="100" dirty="0">
                    <a:latin typeface="等线" panose="02010600030101010101" pitchFamily="2" charset="-122"/>
                    <a:ea typeface="等线" panose="02010600030101010101" pitchFamily="2" charset="-122"/>
                    <a:cs typeface="Times New Roman" panose="02020603050405020304" pitchFamily="18" charset="0"/>
                  </a:rPr>
                  <a:t>的流量，为</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则</a:t>
                </a:r>
                <a14:m>
                  <m:oMath xmlns:m="http://schemas.openxmlformats.org/officeDocument/2006/math">
                    <m:sSub>
                      <m:sSubPr>
                        <m:ctrlP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𝒄</m:t>
                        </m:r>
                      </m:e>
                      <m:sub>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𝒊𝒋</m:t>
                        </m:r>
                      </m:sub>
                    </m:sSub>
                    <m:r>
                      <a:rPr lang="en-US" altLang="zh-CN" b="1" i="1" kern="10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b="1"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，即可近似求解传感器覆盖问题</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b="1" kern="100" dirty="0">
                    <a:latin typeface="等线" panose="02010600030101010101" pitchFamily="2" charset="-122"/>
                    <a:ea typeface="等线" panose="02010600030101010101" pitchFamily="2" charset="-122"/>
                    <a:cs typeface="Times New Roman" panose="02020603050405020304" pitchFamily="18" charset="0"/>
                  </a:rPr>
                  <a:t>传感器最多连接</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5</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个目标</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的限制转化为 </a:t>
                </a:r>
                <a14:m>
                  <m:oMath xmlns:m="http://schemas.openxmlformats.org/officeDocument/2006/math">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𝑺</m:t>
                    </m:r>
                  </m:oMath>
                </a14:m>
                <a:r>
                  <a:rPr lang="zh-CN" altLang="en-US" b="1" kern="100" dirty="0">
                    <a:latin typeface="等线" panose="02010600030101010101" pitchFamily="2" charset="-122"/>
                    <a:ea typeface="等线" panose="02010600030101010101" pitchFamily="2" charset="-122"/>
                    <a:cs typeface="Times New Roman" panose="02020603050405020304" pitchFamily="18" charset="0"/>
                  </a:rPr>
                  <a:t>到每个传感器节点的最大流量为</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5 </a:t>
                </a:r>
              </a:p>
              <a:p>
                <a:r>
                  <a:rPr lang="zh-CN" altLang="en-US" b="1" kern="100" dirty="0">
                    <a:latin typeface="等线" panose="02010600030101010101" pitchFamily="2" charset="-122"/>
                    <a:ea typeface="等线" panose="02010600030101010101" pitchFamily="2" charset="-122"/>
                    <a:cs typeface="Times New Roman" panose="02020603050405020304" pitchFamily="18" charset="0"/>
                  </a:rPr>
                  <a:t>目标节点到</a:t>
                </a:r>
                <a14:m>
                  <m:oMath xmlns:m="http://schemas.openxmlformats.org/officeDocument/2006/math">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𝑻</m:t>
                    </m:r>
                  </m:oMath>
                </a14:m>
                <a:r>
                  <a:rPr lang="zh-CN" altLang="en-US" b="1" kern="100" dirty="0">
                    <a:latin typeface="等线" panose="02010600030101010101" pitchFamily="2" charset="-122"/>
                    <a:ea typeface="等线" panose="02010600030101010101" pitchFamily="2" charset="-122"/>
                    <a:cs typeface="Times New Roman" panose="02020603050405020304" pitchFamily="18" charset="0"/>
                  </a:rPr>
                  <a:t>的最大流量为</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kern="100" dirty="0">
                    <a:latin typeface="等线" panose="02010600030101010101" pitchFamily="2" charset="-122"/>
                    <a:ea typeface="等线" panose="02010600030101010101" pitchFamily="2" charset="-122"/>
                    <a:cs typeface="Times New Roman" panose="02020603050405020304" pitchFamily="18" charset="0"/>
                  </a:rPr>
                  <a:t>使得在求解最大流问题时，目标节点到</a:t>
                </a:r>
                <a14:m>
                  <m:oMath xmlns:m="http://schemas.openxmlformats.org/officeDocument/2006/math">
                    <m: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t>𝑇</m:t>
                    </m:r>
                  </m:oMath>
                </a14:m>
                <a:r>
                  <a:rPr lang="zh-CN" altLang="en-US" kern="100" dirty="0">
                    <a:latin typeface="等线" panose="02010600030101010101" pitchFamily="2" charset="-122"/>
                    <a:ea typeface="等线" panose="02010600030101010101" pitchFamily="2" charset="-122"/>
                    <a:cs typeface="Times New Roman" panose="02020603050405020304" pitchFamily="18" charset="0"/>
                  </a:rPr>
                  <a:t>之间满流量的边会</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尽可能的多</a:t>
                </a: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激活的边也较少</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但是对于右图两种情况，最大流算法无法区分，但上面却比下面少了一个成功检测的目标。针对这种情况，我们设计了“</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询问</a:t>
                </a:r>
                <a:r>
                  <a:rPr lang="zh-CN" altLang="en-US" kern="100" dirty="0">
                    <a:latin typeface="等线" panose="02010600030101010101" pitchFamily="2" charset="-122"/>
                    <a:ea typeface="等线" panose="02010600030101010101" pitchFamily="2" charset="-122"/>
                    <a:cs typeface="Times New Roman" panose="02020603050405020304" pitchFamily="18" charset="0"/>
                  </a:rPr>
                  <a:t>”环节，每一个满流量的传感器</a:t>
                </a:r>
                <a14:m>
                  <m:oMath xmlns:m="http://schemas.openxmlformats.org/officeDocument/2006/math">
                    <m: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t>𝑠𝑒𝑛𝑠𝑜</m:t>
                    </m:r>
                    <m:sSub>
                      <m:sSubPr>
                        <m:ctrlPr>
                          <a:rPr lang="en-US" altLang="zh-CN" i="1" kern="100"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t>𝑖</m:t>
                        </m:r>
                      </m:sub>
                    </m:sSub>
                    <m:r>
                      <a:rPr lang="zh-CN" altLang="en-US" b="0" i="1" kern="100">
                        <a:latin typeface="Cambria Math" panose="02040503050406030204" pitchFamily="18" charset="0"/>
                        <a:ea typeface="等线" panose="02010600030101010101" pitchFamily="2" charset="-122"/>
                        <a:cs typeface="Times New Roman" panose="02020603050405020304" pitchFamily="18" charset="0"/>
                      </a:rPr>
                      <m:t>对其</m:t>
                    </m:r>
                    <m:r>
                      <a:rPr lang="zh-CN" altLang="en-US" b="0" i="1" kern="100" smtClean="0">
                        <a:latin typeface="Cambria Math" panose="02040503050406030204" pitchFamily="18" charset="0"/>
                        <a:ea typeface="等线" panose="02010600030101010101" pitchFamily="2" charset="-122"/>
                        <a:cs typeface="Times New Roman" panose="02020603050405020304" pitchFamily="18" charset="0"/>
                      </a:rPr>
                      <m:t>决定</m:t>
                    </m:r>
                  </m:oMath>
                </a14:m>
                <a:r>
                  <a:rPr lang="zh-CN" altLang="en-US" kern="100" dirty="0">
                    <a:latin typeface="等线" panose="02010600030101010101" pitchFamily="2" charset="-122"/>
                    <a:ea typeface="等线" panose="02010600030101010101" pitchFamily="2" charset="-122"/>
                    <a:cs typeface="Times New Roman" panose="02020603050405020304" pitchFamily="18" charset="0"/>
                  </a:rPr>
                  <a:t>连接的、未满流的目标和不决定连接的、即将满流的目标进行询问，若存在右图的情况，则交换连接。但这种方法时间复杂度较高。</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43" name="内容占位符 3">
                <a:extLst>
                  <a:ext uri="{FF2B5EF4-FFF2-40B4-BE49-F238E27FC236}">
                    <a16:creationId xmlns:a16="http://schemas.microsoft.com/office/drawing/2014/main" id="{8B45B293-65B1-41F9-AC28-7448D8793CA0}"/>
                  </a:ext>
                </a:extLst>
              </p:cNvPr>
              <p:cNvSpPr>
                <a:spLocks noGrp="1" noRot="1" noChangeAspect="1" noMove="1" noResize="1" noEditPoints="1" noAdjustHandles="1" noChangeArrowheads="1" noChangeShapeType="1" noTextEdit="1"/>
              </p:cNvSpPr>
              <p:nvPr>
                <p:ph sz="quarter" idx="10"/>
              </p:nvPr>
            </p:nvSpPr>
            <p:spPr>
              <a:xfrm>
                <a:off x="81238" y="893751"/>
                <a:ext cx="6014762" cy="5864087"/>
              </a:xfrm>
              <a:blipFill>
                <a:blip r:embed="rId3"/>
                <a:stretch>
                  <a:fillRect l="-1114" t="-832" r="-1114"/>
                </a:stretch>
              </a:blipFill>
            </p:spPr>
            <p:txBody>
              <a:bodyPr/>
              <a:lstStyle/>
              <a:p>
                <a:r>
                  <a:rPr lang="zh-CN" altLang="en-US">
                    <a:noFill/>
                  </a:rPr>
                  <a:t> </a:t>
                </a:r>
              </a:p>
            </p:txBody>
          </p:sp>
        </mc:Fallback>
      </mc:AlternateContent>
      <p:sp>
        <p:nvSpPr>
          <p:cNvPr id="197" name="椭圆 196">
            <a:extLst>
              <a:ext uri="{FF2B5EF4-FFF2-40B4-BE49-F238E27FC236}">
                <a16:creationId xmlns:a16="http://schemas.microsoft.com/office/drawing/2014/main" id="{3B1BFB5A-A7C6-4E4F-875D-9E7018DC57DC}"/>
              </a:ext>
            </a:extLst>
          </p:cNvPr>
          <p:cNvSpPr/>
          <p:nvPr/>
        </p:nvSpPr>
        <p:spPr>
          <a:xfrm>
            <a:off x="8304321" y="147683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9E24EF3C-08C9-4AE2-BE57-2B2CB0CFA60C}"/>
              </a:ext>
            </a:extLst>
          </p:cNvPr>
          <p:cNvSpPr/>
          <p:nvPr/>
        </p:nvSpPr>
        <p:spPr>
          <a:xfrm>
            <a:off x="8304321" y="1909348"/>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29A69C66-547F-4023-8637-1E9D663B1EEB}"/>
              </a:ext>
            </a:extLst>
          </p:cNvPr>
          <p:cNvSpPr/>
          <p:nvPr/>
        </p:nvSpPr>
        <p:spPr>
          <a:xfrm>
            <a:off x="8304321" y="2341864"/>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5B0999BC-E4C1-405B-83F5-31C67E8B97E8}"/>
              </a:ext>
            </a:extLst>
          </p:cNvPr>
          <p:cNvSpPr/>
          <p:nvPr/>
        </p:nvSpPr>
        <p:spPr>
          <a:xfrm>
            <a:off x="9776806" y="2115233"/>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B62B4F04-B6D5-42D0-B673-20D0F856DD71}"/>
              </a:ext>
            </a:extLst>
          </p:cNvPr>
          <p:cNvSpPr/>
          <p:nvPr/>
        </p:nvSpPr>
        <p:spPr>
          <a:xfrm>
            <a:off x="9776806" y="1693090"/>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1" name="直接连接符 210">
            <a:extLst>
              <a:ext uri="{FF2B5EF4-FFF2-40B4-BE49-F238E27FC236}">
                <a16:creationId xmlns:a16="http://schemas.microsoft.com/office/drawing/2014/main" id="{8FC0FE88-E86D-497C-8131-671F3AD70C2D}"/>
              </a:ext>
            </a:extLst>
          </p:cNvPr>
          <p:cNvCxnSpPr>
            <a:stCxn id="197" idx="6"/>
            <a:endCxn id="209" idx="2"/>
          </p:cNvCxnSpPr>
          <p:nvPr/>
        </p:nvCxnSpPr>
        <p:spPr>
          <a:xfrm>
            <a:off x="8574777" y="1624939"/>
            <a:ext cx="1202029" cy="21625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2" name="直接连接符 211">
            <a:extLst>
              <a:ext uri="{FF2B5EF4-FFF2-40B4-BE49-F238E27FC236}">
                <a16:creationId xmlns:a16="http://schemas.microsoft.com/office/drawing/2014/main" id="{BEBD9F8D-0510-44A2-806A-0EC3C25A5D49}"/>
              </a:ext>
            </a:extLst>
          </p:cNvPr>
          <p:cNvCxnSpPr>
            <a:stCxn id="198" idx="6"/>
            <a:endCxn id="209" idx="2"/>
          </p:cNvCxnSpPr>
          <p:nvPr/>
        </p:nvCxnSpPr>
        <p:spPr>
          <a:xfrm flipV="1">
            <a:off x="8574777" y="1841197"/>
            <a:ext cx="1202029" cy="216258"/>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3" name="直接连接符 212">
            <a:extLst>
              <a:ext uri="{FF2B5EF4-FFF2-40B4-BE49-F238E27FC236}">
                <a16:creationId xmlns:a16="http://schemas.microsoft.com/office/drawing/2014/main" id="{F22487D1-376C-4812-8519-7BFAFD9D4738}"/>
              </a:ext>
            </a:extLst>
          </p:cNvPr>
          <p:cNvCxnSpPr>
            <a:stCxn id="199" idx="6"/>
            <a:endCxn id="209" idx="2"/>
          </p:cNvCxnSpPr>
          <p:nvPr/>
        </p:nvCxnSpPr>
        <p:spPr>
          <a:xfrm flipV="1">
            <a:off x="8574777" y="1841197"/>
            <a:ext cx="1202029" cy="648774"/>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5" name="直接连接符 214">
            <a:extLst>
              <a:ext uri="{FF2B5EF4-FFF2-40B4-BE49-F238E27FC236}">
                <a16:creationId xmlns:a16="http://schemas.microsoft.com/office/drawing/2014/main" id="{36917CA5-7B13-4045-801D-B04FCCBF5754}"/>
              </a:ext>
            </a:extLst>
          </p:cNvPr>
          <p:cNvCxnSpPr>
            <a:stCxn id="197" idx="6"/>
            <a:endCxn id="203" idx="2"/>
          </p:cNvCxnSpPr>
          <p:nvPr/>
        </p:nvCxnSpPr>
        <p:spPr>
          <a:xfrm>
            <a:off x="8574777" y="1624939"/>
            <a:ext cx="1202029" cy="638401"/>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4" name="椭圆 223">
            <a:extLst>
              <a:ext uri="{FF2B5EF4-FFF2-40B4-BE49-F238E27FC236}">
                <a16:creationId xmlns:a16="http://schemas.microsoft.com/office/drawing/2014/main" id="{C19011F4-D051-4FE3-9960-CEB26B929513}"/>
              </a:ext>
            </a:extLst>
          </p:cNvPr>
          <p:cNvSpPr/>
          <p:nvPr/>
        </p:nvSpPr>
        <p:spPr>
          <a:xfrm>
            <a:off x="7061763" y="1841197"/>
            <a:ext cx="270456" cy="29621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30D6E6FC-96BD-450D-97A9-5B13E92A1E23}"/>
              </a:ext>
            </a:extLst>
          </p:cNvPr>
          <p:cNvSpPr/>
          <p:nvPr/>
        </p:nvSpPr>
        <p:spPr>
          <a:xfrm>
            <a:off x="10708379" y="1895016"/>
            <a:ext cx="270456" cy="296214"/>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8" name="直接连接符 227">
            <a:extLst>
              <a:ext uri="{FF2B5EF4-FFF2-40B4-BE49-F238E27FC236}">
                <a16:creationId xmlns:a16="http://schemas.microsoft.com/office/drawing/2014/main" id="{864326C9-DEEC-46D6-B14F-70945C6EBE95}"/>
              </a:ext>
            </a:extLst>
          </p:cNvPr>
          <p:cNvCxnSpPr>
            <a:cxnSpLocks/>
            <a:stCxn id="224" idx="6"/>
            <a:endCxn id="197" idx="2"/>
          </p:cNvCxnSpPr>
          <p:nvPr/>
        </p:nvCxnSpPr>
        <p:spPr>
          <a:xfrm flipV="1">
            <a:off x="7332219" y="1624939"/>
            <a:ext cx="972102" cy="36436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9" name="直接连接符 228">
            <a:extLst>
              <a:ext uri="{FF2B5EF4-FFF2-40B4-BE49-F238E27FC236}">
                <a16:creationId xmlns:a16="http://schemas.microsoft.com/office/drawing/2014/main" id="{B3D5A769-58D9-4CE9-9ECA-E4B3BDF45B80}"/>
              </a:ext>
            </a:extLst>
          </p:cNvPr>
          <p:cNvCxnSpPr>
            <a:cxnSpLocks/>
            <a:stCxn id="224" idx="6"/>
            <a:endCxn id="198" idx="2"/>
          </p:cNvCxnSpPr>
          <p:nvPr/>
        </p:nvCxnSpPr>
        <p:spPr>
          <a:xfrm>
            <a:off x="7332219" y="1989304"/>
            <a:ext cx="972102" cy="6815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0" name="直接连接符 229">
            <a:extLst>
              <a:ext uri="{FF2B5EF4-FFF2-40B4-BE49-F238E27FC236}">
                <a16:creationId xmlns:a16="http://schemas.microsoft.com/office/drawing/2014/main" id="{C8BF5492-BEAD-4638-B413-08A4DE697EBF}"/>
              </a:ext>
            </a:extLst>
          </p:cNvPr>
          <p:cNvCxnSpPr>
            <a:cxnSpLocks/>
            <a:stCxn id="224" idx="6"/>
            <a:endCxn id="199" idx="2"/>
          </p:cNvCxnSpPr>
          <p:nvPr/>
        </p:nvCxnSpPr>
        <p:spPr>
          <a:xfrm>
            <a:off x="7332219" y="1989304"/>
            <a:ext cx="972102" cy="50066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4" name="直接连接符 233">
            <a:extLst>
              <a:ext uri="{FF2B5EF4-FFF2-40B4-BE49-F238E27FC236}">
                <a16:creationId xmlns:a16="http://schemas.microsoft.com/office/drawing/2014/main" id="{2F136ABC-3262-45DD-8716-055A851CE296}"/>
              </a:ext>
            </a:extLst>
          </p:cNvPr>
          <p:cNvCxnSpPr>
            <a:cxnSpLocks/>
            <a:stCxn id="209" idx="6"/>
            <a:endCxn id="225" idx="2"/>
          </p:cNvCxnSpPr>
          <p:nvPr/>
        </p:nvCxnSpPr>
        <p:spPr>
          <a:xfrm>
            <a:off x="10047262" y="1841197"/>
            <a:ext cx="661117" cy="20192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5" name="直接连接符 234">
            <a:extLst>
              <a:ext uri="{FF2B5EF4-FFF2-40B4-BE49-F238E27FC236}">
                <a16:creationId xmlns:a16="http://schemas.microsoft.com/office/drawing/2014/main" id="{ED59CB62-EFC3-474A-8194-E6EC997F66FC}"/>
              </a:ext>
            </a:extLst>
          </p:cNvPr>
          <p:cNvCxnSpPr>
            <a:cxnSpLocks/>
            <a:stCxn id="203" idx="6"/>
            <a:endCxn id="225" idx="2"/>
          </p:cNvCxnSpPr>
          <p:nvPr/>
        </p:nvCxnSpPr>
        <p:spPr>
          <a:xfrm flipV="1">
            <a:off x="10047262" y="2043123"/>
            <a:ext cx="661117" cy="22021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6" name="直接连接符 245">
            <a:extLst>
              <a:ext uri="{FF2B5EF4-FFF2-40B4-BE49-F238E27FC236}">
                <a16:creationId xmlns:a16="http://schemas.microsoft.com/office/drawing/2014/main" id="{7B350449-DA6A-4EDF-8546-50C9745AD9D2}"/>
              </a:ext>
            </a:extLst>
          </p:cNvPr>
          <p:cNvCxnSpPr/>
          <p:nvPr/>
        </p:nvCxnSpPr>
        <p:spPr>
          <a:xfrm>
            <a:off x="6219015" y="729954"/>
            <a:ext cx="0" cy="5864087"/>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05B7B0C-CDCE-4CF7-B98C-B56E1C691C53}"/>
              </a:ext>
            </a:extLst>
          </p:cNvPr>
          <p:cNvSpPr txBox="1"/>
          <p:nvPr/>
        </p:nvSpPr>
        <p:spPr>
          <a:xfrm>
            <a:off x="10230251" y="1570284"/>
            <a:ext cx="457200" cy="369332"/>
          </a:xfrm>
          <a:prstGeom prst="rect">
            <a:avLst/>
          </a:prstGeom>
          <a:noFill/>
        </p:spPr>
        <p:txBody>
          <a:bodyPr wrap="square" rtlCol="0">
            <a:spAutoFit/>
          </a:bodyPr>
          <a:lstStyle/>
          <a:p>
            <a:r>
              <a:rPr lang="en-US" altLang="zh-CN" dirty="0"/>
              <a:t>2</a:t>
            </a:r>
            <a:endParaRPr lang="zh-CN" altLang="en-US" dirty="0"/>
          </a:p>
        </p:txBody>
      </p:sp>
      <p:sp>
        <p:nvSpPr>
          <p:cNvPr id="70" name="文本框 69">
            <a:extLst>
              <a:ext uri="{FF2B5EF4-FFF2-40B4-BE49-F238E27FC236}">
                <a16:creationId xmlns:a16="http://schemas.microsoft.com/office/drawing/2014/main" id="{28381216-9546-4009-93F0-412E73CBC6ED}"/>
              </a:ext>
            </a:extLst>
          </p:cNvPr>
          <p:cNvSpPr txBox="1"/>
          <p:nvPr/>
        </p:nvSpPr>
        <p:spPr>
          <a:xfrm>
            <a:off x="10209323" y="2182134"/>
            <a:ext cx="457200" cy="369332"/>
          </a:xfrm>
          <a:prstGeom prst="rect">
            <a:avLst/>
          </a:prstGeom>
          <a:noFill/>
        </p:spPr>
        <p:txBody>
          <a:bodyPr wrap="square" rtlCol="0">
            <a:spAutoFit/>
          </a:bodyPr>
          <a:lstStyle/>
          <a:p>
            <a:r>
              <a:rPr lang="en-US" altLang="zh-CN" dirty="0"/>
              <a:t>1</a:t>
            </a:r>
            <a:endParaRPr lang="zh-CN" altLang="en-US" dirty="0"/>
          </a:p>
        </p:txBody>
      </p:sp>
      <p:sp>
        <p:nvSpPr>
          <p:cNvPr id="71" name="椭圆 70">
            <a:extLst>
              <a:ext uri="{FF2B5EF4-FFF2-40B4-BE49-F238E27FC236}">
                <a16:creationId xmlns:a16="http://schemas.microsoft.com/office/drawing/2014/main" id="{29D5E3AD-6C9B-476D-BD2D-A783B9815B49}"/>
              </a:ext>
            </a:extLst>
          </p:cNvPr>
          <p:cNvSpPr/>
          <p:nvPr/>
        </p:nvSpPr>
        <p:spPr>
          <a:xfrm>
            <a:off x="8304321" y="4028370"/>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C7D41C65-FF59-4932-BCD2-1E7224598078}"/>
              </a:ext>
            </a:extLst>
          </p:cNvPr>
          <p:cNvSpPr/>
          <p:nvPr/>
        </p:nvSpPr>
        <p:spPr>
          <a:xfrm>
            <a:off x="8304321" y="4460886"/>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423BE606-0332-43EB-9145-82BD300C6968}"/>
              </a:ext>
            </a:extLst>
          </p:cNvPr>
          <p:cNvSpPr/>
          <p:nvPr/>
        </p:nvSpPr>
        <p:spPr>
          <a:xfrm>
            <a:off x="8304321" y="489340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2636A3A-F427-45B5-B582-9B982F767F04}"/>
              </a:ext>
            </a:extLst>
          </p:cNvPr>
          <p:cNvSpPr/>
          <p:nvPr/>
        </p:nvSpPr>
        <p:spPr>
          <a:xfrm>
            <a:off x="9776806" y="4666771"/>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674776E7-09F7-4D3D-BB24-013C1D95A3C7}"/>
              </a:ext>
            </a:extLst>
          </p:cNvPr>
          <p:cNvSpPr/>
          <p:nvPr/>
        </p:nvSpPr>
        <p:spPr>
          <a:xfrm>
            <a:off x="9776806" y="4244628"/>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74669F17-A5A1-487B-A3A0-ACD77739AE88}"/>
              </a:ext>
            </a:extLst>
          </p:cNvPr>
          <p:cNvCxnSpPr>
            <a:stCxn id="71" idx="6"/>
            <a:endCxn id="75" idx="2"/>
          </p:cNvCxnSpPr>
          <p:nvPr/>
        </p:nvCxnSpPr>
        <p:spPr>
          <a:xfrm>
            <a:off x="8574777" y="4176477"/>
            <a:ext cx="1202029" cy="216258"/>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直接连接符 76">
            <a:extLst>
              <a:ext uri="{FF2B5EF4-FFF2-40B4-BE49-F238E27FC236}">
                <a16:creationId xmlns:a16="http://schemas.microsoft.com/office/drawing/2014/main" id="{F0C0B11B-B153-4D11-975A-A1CFE1F0ECAB}"/>
              </a:ext>
            </a:extLst>
          </p:cNvPr>
          <p:cNvCxnSpPr>
            <a:stCxn id="72" idx="6"/>
            <a:endCxn id="75" idx="2"/>
          </p:cNvCxnSpPr>
          <p:nvPr/>
        </p:nvCxnSpPr>
        <p:spPr>
          <a:xfrm flipV="1">
            <a:off x="8574777" y="4392735"/>
            <a:ext cx="1202029" cy="216258"/>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直接连接符 77">
            <a:extLst>
              <a:ext uri="{FF2B5EF4-FFF2-40B4-BE49-F238E27FC236}">
                <a16:creationId xmlns:a16="http://schemas.microsoft.com/office/drawing/2014/main" id="{D023F071-E0C9-427C-8661-7F3BC495BE4F}"/>
              </a:ext>
            </a:extLst>
          </p:cNvPr>
          <p:cNvCxnSpPr>
            <a:stCxn id="73" idx="6"/>
            <a:endCxn id="75" idx="2"/>
          </p:cNvCxnSpPr>
          <p:nvPr/>
        </p:nvCxnSpPr>
        <p:spPr>
          <a:xfrm flipV="1">
            <a:off x="8574777" y="4392735"/>
            <a:ext cx="1202029" cy="648774"/>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直接连接符 78">
            <a:extLst>
              <a:ext uri="{FF2B5EF4-FFF2-40B4-BE49-F238E27FC236}">
                <a16:creationId xmlns:a16="http://schemas.microsoft.com/office/drawing/2014/main" id="{A902E34E-524D-4219-9B07-83E939287A02}"/>
              </a:ext>
            </a:extLst>
          </p:cNvPr>
          <p:cNvCxnSpPr>
            <a:stCxn id="71" idx="6"/>
            <a:endCxn id="74" idx="2"/>
          </p:cNvCxnSpPr>
          <p:nvPr/>
        </p:nvCxnSpPr>
        <p:spPr>
          <a:xfrm>
            <a:off x="8574777" y="4176477"/>
            <a:ext cx="1202029" cy="63840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0" name="椭圆 79">
            <a:extLst>
              <a:ext uri="{FF2B5EF4-FFF2-40B4-BE49-F238E27FC236}">
                <a16:creationId xmlns:a16="http://schemas.microsoft.com/office/drawing/2014/main" id="{FBC86CA2-A302-4AF5-B30B-9E45643C9751}"/>
              </a:ext>
            </a:extLst>
          </p:cNvPr>
          <p:cNvSpPr/>
          <p:nvPr/>
        </p:nvSpPr>
        <p:spPr>
          <a:xfrm>
            <a:off x="7061763" y="4392735"/>
            <a:ext cx="270456" cy="29621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860A61F-78AA-4D48-9EFC-7B334FEF2838}"/>
              </a:ext>
            </a:extLst>
          </p:cNvPr>
          <p:cNvSpPr/>
          <p:nvPr/>
        </p:nvSpPr>
        <p:spPr>
          <a:xfrm>
            <a:off x="10708379" y="4446554"/>
            <a:ext cx="270456" cy="296214"/>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BDAC5D28-3676-4C5D-977E-4903CA2A9C14}"/>
              </a:ext>
            </a:extLst>
          </p:cNvPr>
          <p:cNvCxnSpPr>
            <a:cxnSpLocks/>
            <a:stCxn id="80" idx="6"/>
            <a:endCxn id="71" idx="2"/>
          </p:cNvCxnSpPr>
          <p:nvPr/>
        </p:nvCxnSpPr>
        <p:spPr>
          <a:xfrm flipV="1">
            <a:off x="7332219" y="4176477"/>
            <a:ext cx="972102" cy="36436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直接连接符 82">
            <a:extLst>
              <a:ext uri="{FF2B5EF4-FFF2-40B4-BE49-F238E27FC236}">
                <a16:creationId xmlns:a16="http://schemas.microsoft.com/office/drawing/2014/main" id="{A7073B4D-CF07-4BE1-85BD-E35B745AAD5B}"/>
              </a:ext>
            </a:extLst>
          </p:cNvPr>
          <p:cNvCxnSpPr>
            <a:cxnSpLocks/>
            <a:stCxn id="80" idx="6"/>
            <a:endCxn id="72" idx="2"/>
          </p:cNvCxnSpPr>
          <p:nvPr/>
        </p:nvCxnSpPr>
        <p:spPr>
          <a:xfrm>
            <a:off x="7332219" y="4540842"/>
            <a:ext cx="972102" cy="6815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直接连接符 83">
            <a:extLst>
              <a:ext uri="{FF2B5EF4-FFF2-40B4-BE49-F238E27FC236}">
                <a16:creationId xmlns:a16="http://schemas.microsoft.com/office/drawing/2014/main" id="{15A258CF-77F9-4DB4-8BC4-03280F340430}"/>
              </a:ext>
            </a:extLst>
          </p:cNvPr>
          <p:cNvCxnSpPr>
            <a:cxnSpLocks/>
            <a:stCxn id="80" idx="6"/>
            <a:endCxn id="73" idx="2"/>
          </p:cNvCxnSpPr>
          <p:nvPr/>
        </p:nvCxnSpPr>
        <p:spPr>
          <a:xfrm>
            <a:off x="7332219" y="4540842"/>
            <a:ext cx="972102" cy="50066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直接连接符 84">
            <a:extLst>
              <a:ext uri="{FF2B5EF4-FFF2-40B4-BE49-F238E27FC236}">
                <a16:creationId xmlns:a16="http://schemas.microsoft.com/office/drawing/2014/main" id="{A8AE4462-3839-4B26-9D3F-38030D565074}"/>
              </a:ext>
            </a:extLst>
          </p:cNvPr>
          <p:cNvCxnSpPr>
            <a:cxnSpLocks/>
            <a:stCxn id="75" idx="6"/>
            <a:endCxn id="81" idx="2"/>
          </p:cNvCxnSpPr>
          <p:nvPr/>
        </p:nvCxnSpPr>
        <p:spPr>
          <a:xfrm>
            <a:off x="10047262" y="4392735"/>
            <a:ext cx="661117" cy="20192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直接连接符 85">
            <a:extLst>
              <a:ext uri="{FF2B5EF4-FFF2-40B4-BE49-F238E27FC236}">
                <a16:creationId xmlns:a16="http://schemas.microsoft.com/office/drawing/2014/main" id="{C96B50AC-66E4-4657-900A-D75A0FE58861}"/>
              </a:ext>
            </a:extLst>
          </p:cNvPr>
          <p:cNvCxnSpPr>
            <a:cxnSpLocks/>
            <a:stCxn id="74" idx="6"/>
            <a:endCxn id="81" idx="2"/>
          </p:cNvCxnSpPr>
          <p:nvPr/>
        </p:nvCxnSpPr>
        <p:spPr>
          <a:xfrm flipV="1">
            <a:off x="10047262" y="4594661"/>
            <a:ext cx="661117" cy="22021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文本框 86">
            <a:extLst>
              <a:ext uri="{FF2B5EF4-FFF2-40B4-BE49-F238E27FC236}">
                <a16:creationId xmlns:a16="http://schemas.microsoft.com/office/drawing/2014/main" id="{7366442B-7EDF-412C-BD56-FB0AFC4F616F}"/>
              </a:ext>
            </a:extLst>
          </p:cNvPr>
          <p:cNvSpPr txBox="1"/>
          <p:nvPr/>
        </p:nvSpPr>
        <p:spPr>
          <a:xfrm>
            <a:off x="10230251" y="4121822"/>
            <a:ext cx="457200" cy="369332"/>
          </a:xfrm>
          <a:prstGeom prst="rect">
            <a:avLst/>
          </a:prstGeom>
          <a:noFill/>
        </p:spPr>
        <p:txBody>
          <a:bodyPr wrap="square" rtlCol="0">
            <a:spAutoFit/>
          </a:bodyPr>
          <a:lstStyle/>
          <a:p>
            <a:r>
              <a:rPr lang="en-US" altLang="zh-CN" dirty="0"/>
              <a:t>3</a:t>
            </a:r>
            <a:endParaRPr lang="zh-CN" altLang="en-US" dirty="0"/>
          </a:p>
        </p:txBody>
      </p:sp>
      <p:sp>
        <p:nvSpPr>
          <p:cNvPr id="88" name="文本框 87">
            <a:extLst>
              <a:ext uri="{FF2B5EF4-FFF2-40B4-BE49-F238E27FC236}">
                <a16:creationId xmlns:a16="http://schemas.microsoft.com/office/drawing/2014/main" id="{1C019536-8BF5-49F5-B878-8005650B5887}"/>
              </a:ext>
            </a:extLst>
          </p:cNvPr>
          <p:cNvSpPr txBox="1"/>
          <p:nvPr/>
        </p:nvSpPr>
        <p:spPr>
          <a:xfrm>
            <a:off x="10209323" y="4733672"/>
            <a:ext cx="457200" cy="369332"/>
          </a:xfrm>
          <a:prstGeom prst="rect">
            <a:avLst/>
          </a:prstGeom>
          <a:noFill/>
        </p:spPr>
        <p:txBody>
          <a:bodyPr wrap="square" rtlCol="0">
            <a:spAutoFit/>
          </a:bodyPr>
          <a:lstStyle/>
          <a:p>
            <a:r>
              <a:rPr lang="en-US" altLang="zh-CN" dirty="0"/>
              <a:t>0</a:t>
            </a:r>
            <a:endParaRPr lang="zh-CN" altLang="en-US" dirty="0"/>
          </a:p>
        </p:txBody>
      </p:sp>
    </p:spTree>
    <p:extLst>
      <p:ext uri="{BB962C8B-B14F-4D97-AF65-F5344CB8AC3E}">
        <p14:creationId xmlns:p14="http://schemas.microsoft.com/office/powerpoint/2010/main" val="3291908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转化为最大流问题求解</a:t>
            </a:r>
          </a:p>
        </p:txBody>
      </p:sp>
      <p:sp>
        <p:nvSpPr>
          <p:cNvPr id="143" name="内容占位符 3">
            <a:extLst>
              <a:ext uri="{FF2B5EF4-FFF2-40B4-BE49-F238E27FC236}">
                <a16:creationId xmlns:a16="http://schemas.microsoft.com/office/drawing/2014/main" id="{8B45B293-65B1-41F9-AC28-7448D8793CA0}"/>
              </a:ext>
            </a:extLst>
          </p:cNvPr>
          <p:cNvSpPr>
            <a:spLocks noGrp="1"/>
          </p:cNvSpPr>
          <p:nvPr>
            <p:ph sz="quarter" idx="10"/>
          </p:nvPr>
        </p:nvSpPr>
        <p:spPr>
          <a:xfrm>
            <a:off x="81238" y="893751"/>
            <a:ext cx="6014762" cy="5627719"/>
          </a:xfrm>
        </p:spPr>
        <p:txBody>
          <a:bodyPr>
            <a:normAutofit/>
          </a:bodyPr>
          <a:lstStyle/>
          <a:p>
            <a:r>
              <a:rPr lang="zh-CN" altLang="en-US" kern="100" dirty="0">
                <a:latin typeface="等线" panose="02010600030101010101" pitchFamily="2" charset="-122"/>
                <a:ea typeface="宋体" panose="02010600030101010101" pitchFamily="2" charset="-122"/>
                <a:cs typeface="Times New Roman" panose="02020603050405020304" pitchFamily="18" charset="0"/>
              </a:rPr>
              <a:t>算法伪代码如下：</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8B9BE0F2-C266-4EE2-9D71-B7C762AC2046}"/>
              </a:ext>
            </a:extLst>
          </p:cNvPr>
          <p:cNvPicPr>
            <a:picLocks noChangeAspect="1"/>
          </p:cNvPicPr>
          <p:nvPr/>
        </p:nvPicPr>
        <p:blipFill>
          <a:blip r:embed="rId3"/>
          <a:stretch>
            <a:fillRect/>
          </a:stretch>
        </p:blipFill>
        <p:spPr>
          <a:xfrm>
            <a:off x="313151" y="1637926"/>
            <a:ext cx="10821470" cy="4153274"/>
          </a:xfrm>
          <a:prstGeom prst="rect">
            <a:avLst/>
          </a:prstGeom>
        </p:spPr>
      </p:pic>
    </p:spTree>
    <p:extLst>
      <p:ext uri="{BB962C8B-B14F-4D97-AF65-F5344CB8AC3E}">
        <p14:creationId xmlns:p14="http://schemas.microsoft.com/office/powerpoint/2010/main" val="582507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算法比较</a:t>
            </a:r>
          </a:p>
        </p:txBody>
      </p:sp>
      <p:sp>
        <p:nvSpPr>
          <p:cNvPr id="143" name="内容占位符 3">
            <a:extLst>
              <a:ext uri="{FF2B5EF4-FFF2-40B4-BE49-F238E27FC236}">
                <a16:creationId xmlns:a16="http://schemas.microsoft.com/office/drawing/2014/main" id="{8B45B293-65B1-41F9-AC28-7448D8793CA0}"/>
              </a:ext>
            </a:extLst>
          </p:cNvPr>
          <p:cNvSpPr>
            <a:spLocks noGrp="1"/>
          </p:cNvSpPr>
          <p:nvPr>
            <p:ph sz="quarter" idx="10"/>
          </p:nvPr>
        </p:nvSpPr>
        <p:spPr>
          <a:xfrm>
            <a:off x="81238" y="893751"/>
            <a:ext cx="4302076" cy="5627719"/>
          </a:xfrm>
        </p:spPr>
        <p:txBody>
          <a:bodyPr>
            <a:normAutofit/>
          </a:bodyPr>
          <a:lstStyle/>
          <a:p>
            <a:r>
              <a:rPr lang="zh-CN" altLang="en-US" kern="100" dirty="0">
                <a:latin typeface="+mn-ea"/>
                <a:cs typeface="Times New Roman" panose="02020603050405020304" pitchFamily="18" charset="0"/>
              </a:rPr>
              <a:t>我们进行了</a:t>
            </a:r>
            <a:r>
              <a:rPr lang="en-US" altLang="zh-CN" kern="100" dirty="0">
                <a:latin typeface="+mn-ea"/>
                <a:cs typeface="Times New Roman" panose="02020603050405020304" pitchFamily="18" charset="0"/>
              </a:rPr>
              <a:t>200</a:t>
            </a:r>
            <a:r>
              <a:rPr lang="zh-CN" altLang="en-US" kern="100" dirty="0">
                <a:latin typeface="+mn-ea"/>
                <a:cs typeface="Times New Roman" panose="02020603050405020304" pitchFamily="18" charset="0"/>
              </a:rPr>
              <a:t>次随机试验，各个算法结果如右。</a:t>
            </a:r>
            <a:endParaRPr lang="en-US" altLang="zh-CN" kern="100" dirty="0">
              <a:latin typeface="+mn-ea"/>
              <a:cs typeface="Times New Roman" panose="02020603050405020304" pitchFamily="18" charset="0"/>
            </a:endParaRPr>
          </a:p>
          <a:p>
            <a:r>
              <a:rPr lang="zh-CN" altLang="en-US" kern="100" dirty="0">
                <a:latin typeface="+mn-ea"/>
                <a:cs typeface="Times New Roman" panose="02020603050405020304" pitchFamily="18" charset="0"/>
              </a:rPr>
              <a:t>在成功检测目标的个数上，我们通过剔除感知矩阵中列和小于</a:t>
            </a:r>
            <a:r>
              <a:rPr lang="en-US" altLang="zh-CN" kern="100" dirty="0">
                <a:latin typeface="+mn-ea"/>
                <a:cs typeface="Times New Roman" panose="02020603050405020304" pitchFamily="18" charset="0"/>
              </a:rPr>
              <a:t>3</a:t>
            </a:r>
            <a:r>
              <a:rPr lang="zh-CN" altLang="en-US" kern="100" dirty="0">
                <a:latin typeface="+mn-ea"/>
                <a:cs typeface="Times New Roman" panose="02020603050405020304" pitchFamily="18" charset="0"/>
              </a:rPr>
              <a:t>对应的传感器，提出了一个简单的上界，将各个算法的结果减去此上界，绘制成箱型图。可以看出，最大流方法不仅</a:t>
            </a:r>
            <a:r>
              <a:rPr lang="zh-CN" altLang="en-US" b="1" kern="100" dirty="0">
                <a:latin typeface="+mn-ea"/>
                <a:cs typeface="Times New Roman" panose="02020603050405020304" pitchFamily="18" charset="0"/>
              </a:rPr>
              <a:t>检测数量均值较高，且方差更小，表现更加稳定</a:t>
            </a:r>
            <a:endParaRPr lang="en-US" altLang="zh-CN" b="1" kern="100" dirty="0">
              <a:latin typeface="+mn-ea"/>
              <a:cs typeface="Times New Roman" panose="02020603050405020304" pitchFamily="18" charset="0"/>
            </a:endParaRPr>
          </a:p>
          <a:p>
            <a:r>
              <a:rPr lang="zh-CN" altLang="en-US" kern="100" dirty="0">
                <a:latin typeface="+mn-ea"/>
                <a:cs typeface="Times New Roman" panose="02020603050405020304" pitchFamily="18" charset="0"/>
              </a:rPr>
              <a:t>在时间性能上，由于最大流算法的时间复杂度较高，采用最大流方法求解时，其速度不如其他方法。</a:t>
            </a:r>
            <a:endParaRPr lang="en-US" altLang="zh-CN" kern="100" dirty="0">
              <a:latin typeface="+mn-ea"/>
              <a:cs typeface="Times New Roman" panose="02020603050405020304" pitchFamily="18" charset="0"/>
            </a:endParaRPr>
          </a:p>
          <a:p>
            <a:endParaRPr lang="en-US" altLang="zh-CN" kern="100" dirty="0">
              <a:latin typeface="+mn-ea"/>
              <a:cs typeface="Times New Roman" panose="02020603050405020304" pitchFamily="18" charset="0"/>
            </a:endParaRPr>
          </a:p>
          <a:p>
            <a:endParaRPr lang="en-US" altLang="zh-CN" kern="100" dirty="0">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CC477853-C609-4A75-BF80-774D2A625D97}"/>
              </a:ext>
            </a:extLst>
          </p:cNvPr>
          <p:cNvPicPr>
            <a:picLocks noChangeAspect="1"/>
          </p:cNvPicPr>
          <p:nvPr/>
        </p:nvPicPr>
        <p:blipFill>
          <a:blip r:embed="rId3"/>
          <a:stretch>
            <a:fillRect/>
          </a:stretch>
        </p:blipFill>
        <p:spPr>
          <a:xfrm>
            <a:off x="4533219" y="821180"/>
            <a:ext cx="7513637" cy="4073183"/>
          </a:xfrm>
          <a:prstGeom prst="rect">
            <a:avLst/>
          </a:prstGeom>
        </p:spPr>
      </p:pic>
      <p:sp>
        <p:nvSpPr>
          <p:cNvPr id="8" name="文本框 7">
            <a:extLst>
              <a:ext uri="{FF2B5EF4-FFF2-40B4-BE49-F238E27FC236}">
                <a16:creationId xmlns:a16="http://schemas.microsoft.com/office/drawing/2014/main" id="{0062133C-0827-4DA7-ADC6-E351046A0A3A}"/>
              </a:ext>
            </a:extLst>
          </p:cNvPr>
          <p:cNvSpPr txBox="1"/>
          <p:nvPr/>
        </p:nvSpPr>
        <p:spPr>
          <a:xfrm>
            <a:off x="6523869" y="4833025"/>
            <a:ext cx="6096000" cy="307777"/>
          </a:xfrm>
          <a:prstGeom prst="rect">
            <a:avLst/>
          </a:prstGeom>
          <a:noFill/>
        </p:spPr>
        <p:txBody>
          <a:bodyPr wrap="square">
            <a:spAutoFit/>
          </a:bodyPr>
          <a:lstStyle/>
          <a:p>
            <a:pPr algn="l"/>
            <a:r>
              <a:rPr lang="en-US" altLang="zh-CN" sz="1400" i="0" dirty="0">
                <a:effectLst/>
                <a:latin typeface="Times New Roman" panose="02020603050405020304" pitchFamily="18" charset="0"/>
              </a:rPr>
              <a:t>200</a:t>
            </a:r>
            <a:r>
              <a:rPr lang="zh-CN" altLang="en-US" sz="1400" i="0" dirty="0">
                <a:effectLst/>
                <a:latin typeface="Times New Roman" panose="02020603050405020304" pitchFamily="18" charset="0"/>
              </a:rPr>
              <a:t>次随机实验下各个算法成功检测目标数量箱型图</a:t>
            </a:r>
          </a:p>
        </p:txBody>
      </p:sp>
      <p:pic>
        <p:nvPicPr>
          <p:cNvPr id="9" name="图片 8">
            <a:extLst>
              <a:ext uri="{FF2B5EF4-FFF2-40B4-BE49-F238E27FC236}">
                <a16:creationId xmlns:a16="http://schemas.microsoft.com/office/drawing/2014/main" id="{47D9BC6B-F1B1-4E63-B418-CD2515554CCE}"/>
              </a:ext>
            </a:extLst>
          </p:cNvPr>
          <p:cNvPicPr>
            <a:picLocks noChangeAspect="1"/>
          </p:cNvPicPr>
          <p:nvPr/>
        </p:nvPicPr>
        <p:blipFill>
          <a:blip r:embed="rId4"/>
          <a:stretch>
            <a:fillRect/>
          </a:stretch>
        </p:blipFill>
        <p:spPr>
          <a:xfrm>
            <a:off x="3806809" y="5290951"/>
            <a:ext cx="8385191" cy="1346596"/>
          </a:xfrm>
          <a:prstGeom prst="rect">
            <a:avLst/>
          </a:prstGeom>
        </p:spPr>
      </p:pic>
    </p:spTree>
    <p:extLst>
      <p:ext uri="{BB962C8B-B14F-4D97-AF65-F5344CB8AC3E}">
        <p14:creationId xmlns:p14="http://schemas.microsoft.com/office/powerpoint/2010/main" val="613972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算法比较</a:t>
            </a:r>
          </a:p>
        </p:txBody>
      </p:sp>
      <mc:AlternateContent xmlns:mc="http://schemas.openxmlformats.org/markup-compatibility/2006" xmlns:a14="http://schemas.microsoft.com/office/drawing/2010/main">
        <mc:Choice Requires="a14">
          <p:sp>
            <p:nvSpPr>
              <p:cNvPr id="143" name="内容占位符 3">
                <a:extLst>
                  <a:ext uri="{FF2B5EF4-FFF2-40B4-BE49-F238E27FC236}">
                    <a16:creationId xmlns:a16="http://schemas.microsoft.com/office/drawing/2014/main" id="{8B45B293-65B1-41F9-AC28-7448D8793CA0}"/>
                  </a:ext>
                </a:extLst>
              </p:cNvPr>
              <p:cNvSpPr>
                <a:spLocks noGrp="1"/>
              </p:cNvSpPr>
              <p:nvPr>
                <p:ph sz="quarter" idx="10"/>
              </p:nvPr>
            </p:nvSpPr>
            <p:spPr>
              <a:xfrm>
                <a:off x="81238" y="734096"/>
                <a:ext cx="4302076" cy="5627719"/>
              </a:xfrm>
            </p:spPr>
            <p:txBody>
              <a:bodyPr>
                <a:normAutofit/>
              </a:bodyPr>
              <a:lstStyle/>
              <a:p>
                <a:endParaRPr lang="en-US" altLang="zh-CN" kern="100" dirty="0">
                  <a:latin typeface="+mn-ea"/>
                  <a:cs typeface="Times New Roman" panose="02020603050405020304" pitchFamily="18" charset="0"/>
                </a:endParaRPr>
              </a:p>
              <a:p>
                <a:r>
                  <a:rPr lang="zh-CN" altLang="en-US" kern="100" dirty="0">
                    <a:latin typeface="+mn-ea"/>
                    <a:cs typeface="Times New Roman" panose="02020603050405020304" pitchFamily="18" charset="0"/>
                  </a:rPr>
                  <a:t>我们同样测试了当目标节点明显多于传感器节点时，各个算法的检测性能。</a:t>
                </a:r>
                <a:endParaRPr lang="en-US" altLang="zh-CN" kern="100" dirty="0">
                  <a:latin typeface="+mn-ea"/>
                  <a:cs typeface="Times New Roman" panose="02020603050405020304" pitchFamily="18" charset="0"/>
                </a:endParaRPr>
              </a:p>
              <a:p>
                <a:r>
                  <a:rPr lang="zh-CN" altLang="en-US" kern="100" dirty="0">
                    <a:latin typeface="+mn-ea"/>
                    <a:cs typeface="Times New Roman" panose="02020603050405020304" pitchFamily="18" charset="0"/>
                  </a:rPr>
                  <a:t>由于之前的上界估计较差，我们直接依据目标检测数量绘制箱型图，可以看出，在这种设置下，最大流方法在检测目标数量上的优势更加明显，距离传感器总检测能力（</a:t>
                </a:r>
                <a14:m>
                  <m:oMath xmlns:m="http://schemas.openxmlformats.org/officeDocument/2006/math">
                    <m:r>
                      <a:rPr lang="en-US" altLang="zh-CN" b="0" i="1" kern="100" smtClean="0">
                        <a:latin typeface="Cambria Math" panose="02040503050406030204" pitchFamily="18" charset="0"/>
                        <a:cs typeface="Times New Roman" panose="02020603050405020304" pitchFamily="18" charset="0"/>
                      </a:rPr>
                      <m:t>100×5÷3≈166</m:t>
                    </m:r>
                  </m:oMath>
                </a14:m>
                <a:r>
                  <a:rPr lang="zh-CN" altLang="en-US" kern="100" dirty="0">
                    <a:latin typeface="+mn-ea"/>
                    <a:cs typeface="Times New Roman" panose="02020603050405020304" pitchFamily="18" charset="0"/>
                  </a:rPr>
                  <a:t>）也比较接近</a:t>
                </a:r>
                <a:endParaRPr lang="en-US" altLang="zh-CN" kern="100" dirty="0">
                  <a:latin typeface="+mn-ea"/>
                  <a:cs typeface="Times New Roman" panose="02020603050405020304" pitchFamily="18" charset="0"/>
                </a:endParaRPr>
              </a:p>
              <a:p>
                <a:r>
                  <a:rPr lang="zh-CN" altLang="en-US" kern="100" dirty="0">
                    <a:latin typeface="+mn-ea"/>
                    <a:cs typeface="Times New Roman" panose="02020603050405020304" pitchFamily="18" charset="0"/>
                  </a:rPr>
                  <a:t>值得说明的是，当传感器节点明显多于目标节点时，各个算法几乎都能检测到绝大部分的目标，故在此不再讨论</a:t>
                </a:r>
                <a:endParaRPr lang="en-US" altLang="zh-CN" kern="100" dirty="0">
                  <a:latin typeface="+mn-ea"/>
                  <a:cs typeface="Times New Roman" panose="02020603050405020304" pitchFamily="18" charset="0"/>
                </a:endParaRPr>
              </a:p>
              <a:p>
                <a:endParaRPr lang="en-US" altLang="zh-CN" kern="100" dirty="0">
                  <a:latin typeface="+mn-ea"/>
                  <a:cs typeface="Times New Roman" panose="02020603050405020304" pitchFamily="18" charset="0"/>
                </a:endParaRPr>
              </a:p>
            </p:txBody>
          </p:sp>
        </mc:Choice>
        <mc:Fallback xmlns="">
          <p:sp>
            <p:nvSpPr>
              <p:cNvPr id="143" name="内容占位符 3">
                <a:extLst>
                  <a:ext uri="{FF2B5EF4-FFF2-40B4-BE49-F238E27FC236}">
                    <a16:creationId xmlns:a16="http://schemas.microsoft.com/office/drawing/2014/main" id="{8B45B293-65B1-41F9-AC28-7448D8793CA0}"/>
                  </a:ext>
                </a:extLst>
              </p:cNvPr>
              <p:cNvSpPr>
                <a:spLocks noGrp="1" noRot="1" noChangeAspect="1" noMove="1" noResize="1" noEditPoints="1" noAdjustHandles="1" noChangeArrowheads="1" noChangeShapeType="1" noTextEdit="1"/>
              </p:cNvSpPr>
              <p:nvPr>
                <p:ph sz="quarter" idx="10"/>
              </p:nvPr>
            </p:nvSpPr>
            <p:spPr>
              <a:xfrm>
                <a:off x="81238" y="734096"/>
                <a:ext cx="4302076" cy="5627719"/>
              </a:xfrm>
              <a:blipFill>
                <a:blip r:embed="rId3"/>
                <a:stretch>
                  <a:fillRect l="-1558" r="-567" b="-866"/>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062133C-0827-4DA7-ADC6-E351046A0A3A}"/>
              </a:ext>
            </a:extLst>
          </p:cNvPr>
          <p:cNvSpPr txBox="1"/>
          <p:nvPr/>
        </p:nvSpPr>
        <p:spPr>
          <a:xfrm>
            <a:off x="5856514" y="5427774"/>
            <a:ext cx="6096000" cy="307777"/>
          </a:xfrm>
          <a:prstGeom prst="rect">
            <a:avLst/>
          </a:prstGeom>
          <a:noFill/>
        </p:spPr>
        <p:txBody>
          <a:bodyPr wrap="square">
            <a:spAutoFit/>
          </a:bodyPr>
          <a:lstStyle/>
          <a:p>
            <a:pPr algn="l"/>
            <a:r>
              <a:rPr lang="zh-CN" altLang="en-US" sz="1400" i="0" dirty="0">
                <a:effectLst/>
                <a:latin typeface="Times New Roman" panose="02020603050405020304" pitchFamily="18" charset="0"/>
              </a:rPr>
              <a:t>传感器数量为</a:t>
            </a:r>
            <a:r>
              <a:rPr lang="en-US" altLang="zh-CN" sz="1400" i="0" dirty="0">
                <a:effectLst/>
                <a:latin typeface="Times New Roman" panose="02020603050405020304" pitchFamily="18" charset="0"/>
              </a:rPr>
              <a:t>300</a:t>
            </a:r>
            <a:r>
              <a:rPr lang="zh-CN" altLang="en-US" sz="1400" i="0" dirty="0">
                <a:effectLst/>
                <a:latin typeface="Times New Roman" panose="02020603050405020304" pitchFamily="18" charset="0"/>
              </a:rPr>
              <a:t>，</a:t>
            </a:r>
            <a:r>
              <a:rPr lang="en-US" altLang="zh-CN" sz="1400" i="0" dirty="0">
                <a:effectLst/>
                <a:latin typeface="Times New Roman" panose="02020603050405020304" pitchFamily="18" charset="0"/>
              </a:rPr>
              <a:t>200</a:t>
            </a:r>
            <a:r>
              <a:rPr lang="zh-CN" altLang="en-US" sz="1400" i="0" dirty="0">
                <a:effectLst/>
                <a:latin typeface="Times New Roman" panose="02020603050405020304" pitchFamily="18" charset="0"/>
              </a:rPr>
              <a:t>次随机实验下各个算法成功检测目标数量箱型图</a:t>
            </a:r>
          </a:p>
        </p:txBody>
      </p:sp>
      <p:pic>
        <p:nvPicPr>
          <p:cNvPr id="4" name="图片 3">
            <a:extLst>
              <a:ext uri="{FF2B5EF4-FFF2-40B4-BE49-F238E27FC236}">
                <a16:creationId xmlns:a16="http://schemas.microsoft.com/office/drawing/2014/main" id="{1FDC98BE-F70C-41C5-BEFB-479ED34673D8}"/>
              </a:ext>
            </a:extLst>
          </p:cNvPr>
          <p:cNvPicPr>
            <a:picLocks noChangeAspect="1"/>
          </p:cNvPicPr>
          <p:nvPr/>
        </p:nvPicPr>
        <p:blipFill>
          <a:blip r:embed="rId4"/>
          <a:stretch>
            <a:fillRect/>
          </a:stretch>
        </p:blipFill>
        <p:spPr>
          <a:xfrm>
            <a:off x="4784371" y="1404451"/>
            <a:ext cx="7168143" cy="3655278"/>
          </a:xfrm>
          <a:prstGeom prst="rect">
            <a:avLst/>
          </a:prstGeom>
        </p:spPr>
      </p:pic>
    </p:spTree>
    <p:extLst>
      <p:ext uri="{BB962C8B-B14F-4D97-AF65-F5344CB8AC3E}">
        <p14:creationId xmlns:p14="http://schemas.microsoft.com/office/powerpoint/2010/main" val="1738093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传感器覆盖问题</a:t>
            </a:r>
            <a:r>
              <a:rPr lang="en-US" altLang="zh-CN" dirty="0"/>
              <a:t>——</a:t>
            </a:r>
            <a:r>
              <a:rPr lang="zh-CN" altLang="en-US" dirty="0"/>
              <a:t>算法不足与改进思路</a:t>
            </a:r>
          </a:p>
        </p:txBody>
      </p:sp>
      <p:sp>
        <p:nvSpPr>
          <p:cNvPr id="143" name="内容占位符 3">
            <a:extLst>
              <a:ext uri="{FF2B5EF4-FFF2-40B4-BE49-F238E27FC236}">
                <a16:creationId xmlns:a16="http://schemas.microsoft.com/office/drawing/2014/main" id="{8B45B293-65B1-41F9-AC28-7448D8793CA0}"/>
              </a:ext>
            </a:extLst>
          </p:cNvPr>
          <p:cNvSpPr>
            <a:spLocks noGrp="1"/>
          </p:cNvSpPr>
          <p:nvPr>
            <p:ph sz="quarter" idx="10"/>
          </p:nvPr>
        </p:nvSpPr>
        <p:spPr>
          <a:xfrm>
            <a:off x="81238" y="893751"/>
            <a:ext cx="5657508" cy="5627719"/>
          </a:xfrm>
        </p:spPr>
        <p:txBody>
          <a:bodyPr>
            <a:normAutofit/>
          </a:bodyPr>
          <a:lstStyle/>
          <a:p>
            <a:endParaRPr lang="en-US" altLang="zh-CN" kern="100" dirty="0">
              <a:latin typeface="+mn-ea"/>
              <a:cs typeface="Times New Roman" panose="02020603050405020304" pitchFamily="18" charset="0"/>
            </a:endParaRPr>
          </a:p>
          <a:p>
            <a:r>
              <a:rPr lang="zh-CN" altLang="en-US" kern="100" dirty="0">
                <a:latin typeface="+mn-ea"/>
                <a:cs typeface="Times New Roman" panose="02020603050405020304" pitchFamily="18" charset="0"/>
              </a:rPr>
              <a:t>尽管最大流方法检测目标数量明显较高，但其由于在求解最大流问题时采用的算法复杂度较高，其运行速度较慢，尤其是当传感器节点与目标节点总个数上升时，其对应的时间复杂度与其总数成指数级别上升</a:t>
            </a:r>
            <a:endParaRPr lang="en-US" altLang="zh-CN" kern="100" dirty="0">
              <a:latin typeface="+mn-ea"/>
              <a:cs typeface="Times New Roman" panose="02020603050405020304" pitchFamily="18" charset="0"/>
            </a:endParaRPr>
          </a:p>
          <a:p>
            <a:r>
              <a:rPr lang="zh-CN" altLang="en-US" kern="100" dirty="0">
                <a:latin typeface="+mn-ea"/>
                <a:cs typeface="Times New Roman" panose="02020603050405020304" pitchFamily="18" charset="0"/>
              </a:rPr>
              <a:t>为了解决这个问题，我们可以利用前文提到的</a:t>
            </a:r>
            <a:r>
              <a:rPr lang="zh-CN" altLang="en-US" dirty="0">
                <a:latin typeface="+mn-ea"/>
              </a:rPr>
              <a:t>对</a:t>
            </a:r>
            <a:r>
              <a:rPr lang="fr-FR" altLang="zh-CN" dirty="0">
                <a:latin typeface="+mn-ea"/>
              </a:rPr>
              <a:t>Louvain </a:t>
            </a:r>
            <a:r>
              <a:rPr lang="zh-CN" altLang="en-US" dirty="0">
                <a:latin typeface="+mn-ea"/>
              </a:rPr>
              <a:t>算法，先对区域进行分块，再在各个子区域应用最大流。这样虽然有可能因为分割不好而导致检测目标数量小幅度下降，但其会带来运行时间的大大减小。</a:t>
            </a:r>
            <a:endParaRPr lang="en-US" altLang="zh-CN" kern="100" dirty="0">
              <a:latin typeface="+mn-ea"/>
              <a:cs typeface="Times New Roman" panose="02020603050405020304" pitchFamily="18" charset="0"/>
            </a:endParaRPr>
          </a:p>
        </p:txBody>
      </p:sp>
      <p:sp>
        <p:nvSpPr>
          <p:cNvPr id="6" name="椭圆 5">
            <a:extLst>
              <a:ext uri="{FF2B5EF4-FFF2-40B4-BE49-F238E27FC236}">
                <a16:creationId xmlns:a16="http://schemas.microsoft.com/office/drawing/2014/main" id="{EFB3A5B3-3D1D-43BD-9F6F-F68FD80C151B}"/>
              </a:ext>
            </a:extLst>
          </p:cNvPr>
          <p:cNvSpPr/>
          <p:nvPr/>
        </p:nvSpPr>
        <p:spPr>
          <a:xfrm>
            <a:off x="9127699" y="1408171"/>
            <a:ext cx="1635617" cy="3844344"/>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3640C8E-38B4-4156-B780-198E6C1AFE75}"/>
              </a:ext>
            </a:extLst>
          </p:cNvPr>
          <p:cNvSpPr/>
          <p:nvPr/>
        </p:nvSpPr>
        <p:spPr>
          <a:xfrm>
            <a:off x="7328949" y="1408171"/>
            <a:ext cx="1635617" cy="384434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EEE9EA77-7DF6-4267-BA33-F46016AD4E69}"/>
              </a:ext>
            </a:extLst>
          </p:cNvPr>
          <p:cNvSpPr/>
          <p:nvPr/>
        </p:nvSpPr>
        <p:spPr>
          <a:xfrm>
            <a:off x="8093096" y="2100946"/>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DE19D33-31E7-4B40-ABBB-CD91F6D4DC5D}"/>
              </a:ext>
            </a:extLst>
          </p:cNvPr>
          <p:cNvSpPr/>
          <p:nvPr/>
        </p:nvSpPr>
        <p:spPr>
          <a:xfrm>
            <a:off x="8093096" y="2533462"/>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626893B-4EBB-4876-99B9-B410E581357D}"/>
              </a:ext>
            </a:extLst>
          </p:cNvPr>
          <p:cNvSpPr/>
          <p:nvPr/>
        </p:nvSpPr>
        <p:spPr>
          <a:xfrm>
            <a:off x="8093096" y="2965978"/>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0D8686A-1140-4135-BC88-413B013F743D}"/>
              </a:ext>
            </a:extLst>
          </p:cNvPr>
          <p:cNvSpPr/>
          <p:nvPr/>
        </p:nvSpPr>
        <p:spPr>
          <a:xfrm>
            <a:off x="8093096" y="3398494"/>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DE5BE41-D9CE-423A-8C32-4B61ED353851}"/>
              </a:ext>
            </a:extLst>
          </p:cNvPr>
          <p:cNvSpPr/>
          <p:nvPr/>
        </p:nvSpPr>
        <p:spPr>
          <a:xfrm>
            <a:off x="8093096" y="3831010"/>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BD92EB3-16D2-4587-963B-55494548AD00}"/>
              </a:ext>
            </a:extLst>
          </p:cNvPr>
          <p:cNvSpPr/>
          <p:nvPr/>
        </p:nvSpPr>
        <p:spPr>
          <a:xfrm>
            <a:off x="8093096" y="4263526"/>
            <a:ext cx="270456" cy="296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49762B0-FDD0-45A9-9A91-ECD46B5CC9D7}"/>
              </a:ext>
            </a:extLst>
          </p:cNvPr>
          <p:cNvSpPr/>
          <p:nvPr/>
        </p:nvSpPr>
        <p:spPr>
          <a:xfrm>
            <a:off x="9565581" y="2533462"/>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1117988-7DD1-4EC2-9A86-1DEF8811E816}"/>
              </a:ext>
            </a:extLst>
          </p:cNvPr>
          <p:cNvSpPr/>
          <p:nvPr/>
        </p:nvSpPr>
        <p:spPr>
          <a:xfrm>
            <a:off x="9565581" y="2965978"/>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59F9D4B-F962-4F0E-86E0-8E81A123B758}"/>
              </a:ext>
            </a:extLst>
          </p:cNvPr>
          <p:cNvSpPr/>
          <p:nvPr/>
        </p:nvSpPr>
        <p:spPr>
          <a:xfrm>
            <a:off x="9565581" y="3398494"/>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5E26017D-06CB-4553-88F4-82FDE89A21C1}"/>
              </a:ext>
            </a:extLst>
          </p:cNvPr>
          <p:cNvSpPr/>
          <p:nvPr/>
        </p:nvSpPr>
        <p:spPr>
          <a:xfrm>
            <a:off x="9565581" y="3831010"/>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D476885-03C1-406E-901F-602912866BB5}"/>
              </a:ext>
            </a:extLst>
          </p:cNvPr>
          <p:cNvSpPr txBox="1"/>
          <p:nvPr/>
        </p:nvSpPr>
        <p:spPr>
          <a:xfrm>
            <a:off x="7605844" y="1694241"/>
            <a:ext cx="1141928"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SENSORS</a:t>
            </a:r>
            <a:endParaRPr lang="zh-CN" altLang="en-US" sz="16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B54AD83-0168-4F98-86FC-41B992A6208C}"/>
              </a:ext>
            </a:extLst>
          </p:cNvPr>
          <p:cNvSpPr txBox="1"/>
          <p:nvPr/>
        </p:nvSpPr>
        <p:spPr>
          <a:xfrm>
            <a:off x="9443127" y="1663463"/>
            <a:ext cx="111063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Targets</a:t>
            </a:r>
            <a:endParaRPr lang="zh-CN" altLang="en-US" b="1"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AD174708-1603-487B-8AB3-39DB43EC5A63}"/>
              </a:ext>
            </a:extLst>
          </p:cNvPr>
          <p:cNvSpPr/>
          <p:nvPr/>
        </p:nvSpPr>
        <p:spPr>
          <a:xfrm>
            <a:off x="9565581" y="2111319"/>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36680F8-40AA-4AE8-B7AF-3709B2C33FEC}"/>
              </a:ext>
            </a:extLst>
          </p:cNvPr>
          <p:cNvSpPr/>
          <p:nvPr/>
        </p:nvSpPr>
        <p:spPr>
          <a:xfrm>
            <a:off x="9565581" y="4289215"/>
            <a:ext cx="270456" cy="2962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AE50D8AE-D679-4AD6-ADB0-8561C77BF1DD}"/>
              </a:ext>
            </a:extLst>
          </p:cNvPr>
          <p:cNvCxnSpPr>
            <a:stCxn id="9" idx="6"/>
            <a:endCxn id="21" idx="2"/>
          </p:cNvCxnSpPr>
          <p:nvPr/>
        </p:nvCxnSpPr>
        <p:spPr>
          <a:xfrm>
            <a:off x="8363552" y="2249053"/>
            <a:ext cx="1202029" cy="1037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DFCB4FB3-F37D-4F34-993E-36C38F2F331B}"/>
              </a:ext>
            </a:extLst>
          </p:cNvPr>
          <p:cNvCxnSpPr>
            <a:stCxn id="10" idx="6"/>
            <a:endCxn id="21" idx="2"/>
          </p:cNvCxnSpPr>
          <p:nvPr/>
        </p:nvCxnSpPr>
        <p:spPr>
          <a:xfrm flipV="1">
            <a:off x="8363552" y="2259426"/>
            <a:ext cx="1202029" cy="42214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EBD2CEA7-0532-438D-926E-B6185F6A294C}"/>
              </a:ext>
            </a:extLst>
          </p:cNvPr>
          <p:cNvCxnSpPr>
            <a:stCxn id="11" idx="6"/>
            <a:endCxn id="21" idx="2"/>
          </p:cNvCxnSpPr>
          <p:nvPr/>
        </p:nvCxnSpPr>
        <p:spPr>
          <a:xfrm flipV="1">
            <a:off x="8363552" y="2259426"/>
            <a:ext cx="1202029" cy="85465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6B62C119-8F53-4450-8D51-5F0491A1A6BA}"/>
              </a:ext>
            </a:extLst>
          </p:cNvPr>
          <p:cNvCxnSpPr>
            <a:stCxn id="12" idx="6"/>
            <a:endCxn id="21" idx="2"/>
          </p:cNvCxnSpPr>
          <p:nvPr/>
        </p:nvCxnSpPr>
        <p:spPr>
          <a:xfrm flipV="1">
            <a:off x="8363552" y="2259426"/>
            <a:ext cx="1202029" cy="128717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连接符 26">
            <a:extLst>
              <a:ext uri="{FF2B5EF4-FFF2-40B4-BE49-F238E27FC236}">
                <a16:creationId xmlns:a16="http://schemas.microsoft.com/office/drawing/2014/main" id="{A9BF9E99-D08F-4CB5-BECD-B15D1502C81B}"/>
              </a:ext>
            </a:extLst>
          </p:cNvPr>
          <p:cNvCxnSpPr>
            <a:stCxn id="9" idx="6"/>
            <a:endCxn id="15" idx="2"/>
          </p:cNvCxnSpPr>
          <p:nvPr/>
        </p:nvCxnSpPr>
        <p:spPr>
          <a:xfrm>
            <a:off x="8363552" y="2249053"/>
            <a:ext cx="1202029" cy="43251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连接符 27">
            <a:extLst>
              <a:ext uri="{FF2B5EF4-FFF2-40B4-BE49-F238E27FC236}">
                <a16:creationId xmlns:a16="http://schemas.microsoft.com/office/drawing/2014/main" id="{79413DFA-70CA-4331-A0E6-8ACF7A38FCDA}"/>
              </a:ext>
            </a:extLst>
          </p:cNvPr>
          <p:cNvCxnSpPr>
            <a:cxnSpLocks/>
            <a:stCxn id="10" idx="6"/>
            <a:endCxn id="15" idx="2"/>
          </p:cNvCxnSpPr>
          <p:nvPr/>
        </p:nvCxnSpPr>
        <p:spPr>
          <a:xfrm>
            <a:off x="8363552" y="2681569"/>
            <a:ext cx="1202029" cy="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连接符 28">
            <a:extLst>
              <a:ext uri="{FF2B5EF4-FFF2-40B4-BE49-F238E27FC236}">
                <a16:creationId xmlns:a16="http://schemas.microsoft.com/office/drawing/2014/main" id="{2E1E5430-31F6-49DB-9301-5C34BFBE6172}"/>
              </a:ext>
            </a:extLst>
          </p:cNvPr>
          <p:cNvCxnSpPr>
            <a:cxnSpLocks/>
            <a:stCxn id="9" idx="6"/>
            <a:endCxn id="16" idx="2"/>
          </p:cNvCxnSpPr>
          <p:nvPr/>
        </p:nvCxnSpPr>
        <p:spPr>
          <a:xfrm>
            <a:off x="8363552" y="2249053"/>
            <a:ext cx="1202029" cy="86503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连接符 29">
            <a:extLst>
              <a:ext uri="{FF2B5EF4-FFF2-40B4-BE49-F238E27FC236}">
                <a16:creationId xmlns:a16="http://schemas.microsoft.com/office/drawing/2014/main" id="{17499815-D37B-4417-822F-80FC03498B77}"/>
              </a:ext>
            </a:extLst>
          </p:cNvPr>
          <p:cNvCxnSpPr>
            <a:endCxn id="16" idx="2"/>
          </p:cNvCxnSpPr>
          <p:nvPr/>
        </p:nvCxnSpPr>
        <p:spPr>
          <a:xfrm>
            <a:off x="8378644" y="3107743"/>
            <a:ext cx="1186937" cy="634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连接符 30">
            <a:extLst>
              <a:ext uri="{FF2B5EF4-FFF2-40B4-BE49-F238E27FC236}">
                <a16:creationId xmlns:a16="http://schemas.microsoft.com/office/drawing/2014/main" id="{935C243E-9196-4AEA-890F-099C06820B4B}"/>
              </a:ext>
            </a:extLst>
          </p:cNvPr>
          <p:cNvCxnSpPr>
            <a:cxnSpLocks/>
            <a:stCxn id="11" idx="6"/>
            <a:endCxn id="17" idx="2"/>
          </p:cNvCxnSpPr>
          <p:nvPr/>
        </p:nvCxnSpPr>
        <p:spPr>
          <a:xfrm>
            <a:off x="8363552" y="3114085"/>
            <a:ext cx="1202029" cy="43251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连接符 31">
            <a:extLst>
              <a:ext uri="{FF2B5EF4-FFF2-40B4-BE49-F238E27FC236}">
                <a16:creationId xmlns:a16="http://schemas.microsoft.com/office/drawing/2014/main" id="{8B7B6442-9B62-4A03-B996-C3663EFB4639}"/>
              </a:ext>
            </a:extLst>
          </p:cNvPr>
          <p:cNvCxnSpPr>
            <a:cxnSpLocks/>
            <a:stCxn id="11" idx="6"/>
            <a:endCxn id="18" idx="2"/>
          </p:cNvCxnSpPr>
          <p:nvPr/>
        </p:nvCxnSpPr>
        <p:spPr>
          <a:xfrm>
            <a:off x="8363552" y="3114085"/>
            <a:ext cx="1202029" cy="86503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连接符 32">
            <a:extLst>
              <a:ext uri="{FF2B5EF4-FFF2-40B4-BE49-F238E27FC236}">
                <a16:creationId xmlns:a16="http://schemas.microsoft.com/office/drawing/2014/main" id="{8827C830-5D95-4B06-9A09-5875332ADB2F}"/>
              </a:ext>
            </a:extLst>
          </p:cNvPr>
          <p:cNvCxnSpPr>
            <a:cxnSpLocks/>
            <a:stCxn id="13" idx="6"/>
          </p:cNvCxnSpPr>
          <p:nvPr/>
        </p:nvCxnSpPr>
        <p:spPr>
          <a:xfrm>
            <a:off x="8363552" y="3979117"/>
            <a:ext cx="1202029" cy="949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连接符 33">
            <a:extLst>
              <a:ext uri="{FF2B5EF4-FFF2-40B4-BE49-F238E27FC236}">
                <a16:creationId xmlns:a16="http://schemas.microsoft.com/office/drawing/2014/main" id="{1F9EBCCE-3FC2-487F-A2AE-376D3C369690}"/>
              </a:ext>
            </a:extLst>
          </p:cNvPr>
          <p:cNvCxnSpPr>
            <a:cxnSpLocks/>
            <a:stCxn id="13" idx="6"/>
            <a:endCxn id="22" idx="2"/>
          </p:cNvCxnSpPr>
          <p:nvPr/>
        </p:nvCxnSpPr>
        <p:spPr>
          <a:xfrm>
            <a:off x="8363552" y="3979117"/>
            <a:ext cx="1202029" cy="45820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连接符 34">
            <a:extLst>
              <a:ext uri="{FF2B5EF4-FFF2-40B4-BE49-F238E27FC236}">
                <a16:creationId xmlns:a16="http://schemas.microsoft.com/office/drawing/2014/main" id="{8E9D8133-53F4-40E1-9365-F35E1E929D4C}"/>
              </a:ext>
            </a:extLst>
          </p:cNvPr>
          <p:cNvCxnSpPr>
            <a:cxnSpLocks/>
            <a:stCxn id="14" idx="6"/>
            <a:endCxn id="22" idx="2"/>
          </p:cNvCxnSpPr>
          <p:nvPr/>
        </p:nvCxnSpPr>
        <p:spPr>
          <a:xfrm>
            <a:off x="8363552" y="4411633"/>
            <a:ext cx="1202029" cy="25689"/>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椭圆 35">
            <a:extLst>
              <a:ext uri="{FF2B5EF4-FFF2-40B4-BE49-F238E27FC236}">
                <a16:creationId xmlns:a16="http://schemas.microsoft.com/office/drawing/2014/main" id="{02B31E08-1C3D-4F0B-A150-C6E67CE35ACB}"/>
              </a:ext>
            </a:extLst>
          </p:cNvPr>
          <p:cNvSpPr/>
          <p:nvPr/>
        </p:nvSpPr>
        <p:spPr>
          <a:xfrm>
            <a:off x="6727935" y="3124458"/>
            <a:ext cx="270456" cy="29621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CAEC618F-8C24-40DF-AAA3-30D1618F4DBB}"/>
              </a:ext>
            </a:extLst>
          </p:cNvPr>
          <p:cNvSpPr/>
          <p:nvPr/>
        </p:nvSpPr>
        <p:spPr>
          <a:xfrm>
            <a:off x="11010161" y="3107743"/>
            <a:ext cx="270456" cy="296214"/>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35D99AE9-D85A-473E-B906-4907AC3EA63F}"/>
              </a:ext>
            </a:extLst>
          </p:cNvPr>
          <p:cNvSpPr txBox="1"/>
          <p:nvPr/>
        </p:nvSpPr>
        <p:spPr>
          <a:xfrm>
            <a:off x="6699285" y="1668869"/>
            <a:ext cx="436729" cy="1477328"/>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超级源点</a:t>
            </a:r>
            <a:r>
              <a:rPr lang="en-US" altLang="zh-CN" b="1" dirty="0">
                <a:latin typeface="Times New Roman" panose="02020603050405020304" pitchFamily="18" charset="0"/>
                <a:cs typeface="Times New Roman" panose="02020603050405020304" pitchFamily="18" charset="0"/>
              </a:rPr>
              <a:t>S</a:t>
            </a:r>
            <a:endParaRPr lang="zh-CN" altLang="en-US" b="1"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09533126-F017-4A94-844D-DAD5308C45AC}"/>
              </a:ext>
            </a:extLst>
          </p:cNvPr>
          <p:cNvSpPr txBox="1"/>
          <p:nvPr/>
        </p:nvSpPr>
        <p:spPr>
          <a:xfrm>
            <a:off x="10960196" y="1630415"/>
            <a:ext cx="507042" cy="1477328"/>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超级汇点</a:t>
            </a:r>
            <a:r>
              <a:rPr lang="en-US" altLang="zh-CN" b="1" dirty="0">
                <a:latin typeface="Times New Roman" panose="02020603050405020304" pitchFamily="18" charset="0"/>
                <a:cs typeface="Times New Roman" panose="02020603050405020304" pitchFamily="18" charset="0"/>
              </a:rPr>
              <a:t>T</a:t>
            </a:r>
            <a:endParaRPr lang="zh-CN" altLang="en-US" b="1" dirty="0">
              <a:latin typeface="Times New Roman" panose="02020603050405020304" pitchFamily="18" charset="0"/>
              <a:cs typeface="Times New Roman" panose="02020603050405020304" pitchFamily="18" charset="0"/>
            </a:endParaRPr>
          </a:p>
        </p:txBody>
      </p:sp>
      <p:cxnSp>
        <p:nvCxnSpPr>
          <p:cNvPr id="40" name="直接连接符 39">
            <a:extLst>
              <a:ext uri="{FF2B5EF4-FFF2-40B4-BE49-F238E27FC236}">
                <a16:creationId xmlns:a16="http://schemas.microsoft.com/office/drawing/2014/main" id="{E8DC04FA-6DF4-492F-AFF6-542EF9C003E4}"/>
              </a:ext>
            </a:extLst>
          </p:cNvPr>
          <p:cNvCxnSpPr>
            <a:cxnSpLocks/>
            <a:stCxn id="36" idx="6"/>
            <a:endCxn id="9" idx="2"/>
          </p:cNvCxnSpPr>
          <p:nvPr/>
        </p:nvCxnSpPr>
        <p:spPr>
          <a:xfrm flipV="1">
            <a:off x="6998391" y="2249053"/>
            <a:ext cx="1094705" cy="102351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80BD24BD-E1B8-494B-89F3-CA99F7044755}"/>
              </a:ext>
            </a:extLst>
          </p:cNvPr>
          <p:cNvCxnSpPr>
            <a:cxnSpLocks/>
            <a:stCxn id="36" idx="6"/>
            <a:endCxn id="10" idx="2"/>
          </p:cNvCxnSpPr>
          <p:nvPr/>
        </p:nvCxnSpPr>
        <p:spPr>
          <a:xfrm flipV="1">
            <a:off x="6998391" y="2681569"/>
            <a:ext cx="1094705" cy="59099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3B1FBD53-8785-4B8F-854D-6ED4677160E5}"/>
              </a:ext>
            </a:extLst>
          </p:cNvPr>
          <p:cNvCxnSpPr>
            <a:cxnSpLocks/>
            <a:stCxn id="36" idx="6"/>
            <a:endCxn id="11" idx="2"/>
          </p:cNvCxnSpPr>
          <p:nvPr/>
        </p:nvCxnSpPr>
        <p:spPr>
          <a:xfrm flipV="1">
            <a:off x="6998391" y="3114085"/>
            <a:ext cx="1094705" cy="15848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09B0D0BA-309F-41D6-9F96-016D13049F1B}"/>
              </a:ext>
            </a:extLst>
          </p:cNvPr>
          <p:cNvCxnSpPr>
            <a:cxnSpLocks/>
            <a:stCxn id="36" idx="6"/>
            <a:endCxn id="12" idx="2"/>
          </p:cNvCxnSpPr>
          <p:nvPr/>
        </p:nvCxnSpPr>
        <p:spPr>
          <a:xfrm>
            <a:off x="6998391" y="3272565"/>
            <a:ext cx="1094705" cy="27403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772CF062-69C5-47FF-B44C-E031E7D9B143}"/>
              </a:ext>
            </a:extLst>
          </p:cNvPr>
          <p:cNvCxnSpPr>
            <a:cxnSpLocks/>
            <a:stCxn id="36" idx="6"/>
            <a:endCxn id="13" idx="2"/>
          </p:cNvCxnSpPr>
          <p:nvPr/>
        </p:nvCxnSpPr>
        <p:spPr>
          <a:xfrm>
            <a:off x="6998391" y="3272565"/>
            <a:ext cx="1094705" cy="70655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直接连接符 44">
            <a:extLst>
              <a:ext uri="{FF2B5EF4-FFF2-40B4-BE49-F238E27FC236}">
                <a16:creationId xmlns:a16="http://schemas.microsoft.com/office/drawing/2014/main" id="{414CD69D-806E-4730-955C-160D094F7039}"/>
              </a:ext>
            </a:extLst>
          </p:cNvPr>
          <p:cNvCxnSpPr>
            <a:cxnSpLocks/>
            <a:stCxn id="36" idx="6"/>
            <a:endCxn id="14" idx="2"/>
          </p:cNvCxnSpPr>
          <p:nvPr/>
        </p:nvCxnSpPr>
        <p:spPr>
          <a:xfrm>
            <a:off x="6998391" y="3272565"/>
            <a:ext cx="1094705" cy="1139068"/>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直接连接符 45">
            <a:extLst>
              <a:ext uri="{FF2B5EF4-FFF2-40B4-BE49-F238E27FC236}">
                <a16:creationId xmlns:a16="http://schemas.microsoft.com/office/drawing/2014/main" id="{EDD675FA-5EFB-4D2E-99C7-F941A773694C}"/>
              </a:ext>
            </a:extLst>
          </p:cNvPr>
          <p:cNvCxnSpPr>
            <a:cxnSpLocks/>
            <a:stCxn id="21" idx="6"/>
            <a:endCxn id="37" idx="2"/>
          </p:cNvCxnSpPr>
          <p:nvPr/>
        </p:nvCxnSpPr>
        <p:spPr>
          <a:xfrm>
            <a:off x="9836037" y="2259426"/>
            <a:ext cx="1174124" cy="99642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直接连接符 46">
            <a:extLst>
              <a:ext uri="{FF2B5EF4-FFF2-40B4-BE49-F238E27FC236}">
                <a16:creationId xmlns:a16="http://schemas.microsoft.com/office/drawing/2014/main" id="{D78834DF-9E2E-479A-88C0-39FCFE3F2C75}"/>
              </a:ext>
            </a:extLst>
          </p:cNvPr>
          <p:cNvCxnSpPr>
            <a:cxnSpLocks/>
            <a:stCxn id="15" idx="6"/>
            <a:endCxn id="37" idx="2"/>
          </p:cNvCxnSpPr>
          <p:nvPr/>
        </p:nvCxnSpPr>
        <p:spPr>
          <a:xfrm>
            <a:off x="9836037" y="2681569"/>
            <a:ext cx="1174124" cy="57428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直接连接符 47">
            <a:extLst>
              <a:ext uri="{FF2B5EF4-FFF2-40B4-BE49-F238E27FC236}">
                <a16:creationId xmlns:a16="http://schemas.microsoft.com/office/drawing/2014/main" id="{05F98EA7-D9B4-4358-905B-BA1C6A739D05}"/>
              </a:ext>
            </a:extLst>
          </p:cNvPr>
          <p:cNvCxnSpPr>
            <a:cxnSpLocks/>
            <a:stCxn id="16" idx="6"/>
            <a:endCxn id="37" idx="2"/>
          </p:cNvCxnSpPr>
          <p:nvPr/>
        </p:nvCxnSpPr>
        <p:spPr>
          <a:xfrm>
            <a:off x="9836037" y="3114085"/>
            <a:ext cx="1174124" cy="141765"/>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直接连接符 48">
            <a:extLst>
              <a:ext uri="{FF2B5EF4-FFF2-40B4-BE49-F238E27FC236}">
                <a16:creationId xmlns:a16="http://schemas.microsoft.com/office/drawing/2014/main" id="{490DD79F-904F-4132-9560-8E95868AF6AF}"/>
              </a:ext>
            </a:extLst>
          </p:cNvPr>
          <p:cNvCxnSpPr>
            <a:cxnSpLocks/>
            <a:stCxn id="17" idx="6"/>
            <a:endCxn id="37" idx="2"/>
          </p:cNvCxnSpPr>
          <p:nvPr/>
        </p:nvCxnSpPr>
        <p:spPr>
          <a:xfrm flipV="1">
            <a:off x="9836037" y="3255850"/>
            <a:ext cx="1174124" cy="290751"/>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连接符 49">
            <a:extLst>
              <a:ext uri="{FF2B5EF4-FFF2-40B4-BE49-F238E27FC236}">
                <a16:creationId xmlns:a16="http://schemas.microsoft.com/office/drawing/2014/main" id="{E01F35ED-4B31-4D99-9A45-DCB6001FCE88}"/>
              </a:ext>
            </a:extLst>
          </p:cNvPr>
          <p:cNvCxnSpPr>
            <a:cxnSpLocks/>
            <a:stCxn id="18" idx="6"/>
            <a:endCxn id="37" idx="2"/>
          </p:cNvCxnSpPr>
          <p:nvPr/>
        </p:nvCxnSpPr>
        <p:spPr>
          <a:xfrm flipV="1">
            <a:off x="9836037" y="3255850"/>
            <a:ext cx="1174124" cy="72326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连接符 50">
            <a:extLst>
              <a:ext uri="{FF2B5EF4-FFF2-40B4-BE49-F238E27FC236}">
                <a16:creationId xmlns:a16="http://schemas.microsoft.com/office/drawing/2014/main" id="{8B67C1D2-6D0C-4184-9059-F96B537AD2AF}"/>
              </a:ext>
            </a:extLst>
          </p:cNvPr>
          <p:cNvCxnSpPr>
            <a:cxnSpLocks/>
            <a:stCxn id="22" idx="6"/>
            <a:endCxn id="37" idx="2"/>
          </p:cNvCxnSpPr>
          <p:nvPr/>
        </p:nvCxnSpPr>
        <p:spPr>
          <a:xfrm flipV="1">
            <a:off x="9836037" y="3255850"/>
            <a:ext cx="1174124" cy="118147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文本框 51">
            <a:extLst>
              <a:ext uri="{FF2B5EF4-FFF2-40B4-BE49-F238E27FC236}">
                <a16:creationId xmlns:a16="http://schemas.microsoft.com/office/drawing/2014/main" id="{7FDE0B86-16C5-486B-8968-9BD6D5AF8545}"/>
              </a:ext>
            </a:extLst>
          </p:cNvPr>
          <p:cNvSpPr txBox="1"/>
          <p:nvPr/>
        </p:nvSpPr>
        <p:spPr>
          <a:xfrm>
            <a:off x="8442837" y="5507435"/>
            <a:ext cx="1320492"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容量均为</a:t>
            </a:r>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cxnSp>
        <p:nvCxnSpPr>
          <p:cNvPr id="53" name="直接箭头连接符 52">
            <a:extLst>
              <a:ext uri="{FF2B5EF4-FFF2-40B4-BE49-F238E27FC236}">
                <a16:creationId xmlns:a16="http://schemas.microsoft.com/office/drawing/2014/main" id="{4184AD15-0DA8-422D-B2E1-E370F344D383}"/>
              </a:ext>
            </a:extLst>
          </p:cNvPr>
          <p:cNvCxnSpPr>
            <a:cxnSpLocks/>
          </p:cNvCxnSpPr>
          <p:nvPr/>
        </p:nvCxnSpPr>
        <p:spPr>
          <a:xfrm flipV="1">
            <a:off x="8972112" y="4585429"/>
            <a:ext cx="0" cy="7814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A362CF5D-8B5E-4540-960C-BD645A89B493}"/>
              </a:ext>
            </a:extLst>
          </p:cNvPr>
          <p:cNvSpPr txBox="1"/>
          <p:nvPr/>
        </p:nvSpPr>
        <p:spPr>
          <a:xfrm>
            <a:off x="10194874" y="5258338"/>
            <a:ext cx="1320492"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容量均为</a:t>
            </a:r>
            <a:r>
              <a:rPr lang="en-US" altLang="zh-CN" b="1" dirty="0">
                <a:latin typeface="Times New Roman" panose="02020603050405020304" pitchFamily="18" charset="0"/>
                <a:cs typeface="Times New Roman" panose="02020603050405020304" pitchFamily="18" charset="0"/>
              </a:rPr>
              <a:t>3</a:t>
            </a:r>
            <a:endParaRPr lang="zh-CN" altLang="en-US" b="1" dirty="0">
              <a:latin typeface="Times New Roman" panose="02020603050405020304" pitchFamily="18" charset="0"/>
              <a:cs typeface="Times New Roman" panose="02020603050405020304" pitchFamily="18" charset="0"/>
            </a:endParaRPr>
          </a:p>
        </p:txBody>
      </p:sp>
      <p:cxnSp>
        <p:nvCxnSpPr>
          <p:cNvPr id="55" name="直接箭头连接符 54">
            <a:extLst>
              <a:ext uri="{FF2B5EF4-FFF2-40B4-BE49-F238E27FC236}">
                <a16:creationId xmlns:a16="http://schemas.microsoft.com/office/drawing/2014/main" id="{35AED19C-4FEC-494E-A467-6692D0D2321A}"/>
              </a:ext>
            </a:extLst>
          </p:cNvPr>
          <p:cNvCxnSpPr>
            <a:cxnSpLocks/>
          </p:cNvCxnSpPr>
          <p:nvPr/>
        </p:nvCxnSpPr>
        <p:spPr>
          <a:xfrm flipH="1" flipV="1">
            <a:off x="10384097" y="4149534"/>
            <a:ext cx="471023" cy="11639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A82C50AB-ADB9-4224-85A0-ECDD53D50934}"/>
              </a:ext>
            </a:extLst>
          </p:cNvPr>
          <p:cNvSpPr txBox="1"/>
          <p:nvPr/>
        </p:nvSpPr>
        <p:spPr>
          <a:xfrm>
            <a:off x="6535264" y="5176303"/>
            <a:ext cx="1320492"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容量均为</a:t>
            </a:r>
            <a:r>
              <a:rPr lang="en-US" altLang="zh-CN" b="1" dirty="0">
                <a:latin typeface="Times New Roman" panose="02020603050405020304" pitchFamily="18" charset="0"/>
                <a:cs typeface="Times New Roman" panose="02020603050405020304" pitchFamily="18" charset="0"/>
              </a:rPr>
              <a:t>5</a:t>
            </a:r>
            <a:endParaRPr lang="zh-CN" altLang="en-US" b="1" dirty="0">
              <a:latin typeface="Times New Roman" panose="02020603050405020304" pitchFamily="18" charset="0"/>
              <a:cs typeface="Times New Roman" panose="02020603050405020304" pitchFamily="18" charset="0"/>
            </a:endParaRPr>
          </a:p>
        </p:txBody>
      </p:sp>
      <p:cxnSp>
        <p:nvCxnSpPr>
          <p:cNvPr id="57" name="直接箭头连接符 56">
            <a:extLst>
              <a:ext uri="{FF2B5EF4-FFF2-40B4-BE49-F238E27FC236}">
                <a16:creationId xmlns:a16="http://schemas.microsoft.com/office/drawing/2014/main" id="{9DA75D16-C3F8-4F72-BF9A-4C37FEC50224}"/>
              </a:ext>
            </a:extLst>
          </p:cNvPr>
          <p:cNvCxnSpPr>
            <a:cxnSpLocks/>
          </p:cNvCxnSpPr>
          <p:nvPr/>
        </p:nvCxnSpPr>
        <p:spPr>
          <a:xfrm flipV="1">
            <a:off x="7082104" y="4010069"/>
            <a:ext cx="429758" cy="9803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937E015-0DCF-49F4-BBF2-AE19183D2BF5}"/>
              </a:ext>
            </a:extLst>
          </p:cNvPr>
          <p:cNvCxnSpPr/>
          <p:nvPr/>
        </p:nvCxnSpPr>
        <p:spPr>
          <a:xfrm>
            <a:off x="6219015" y="729954"/>
            <a:ext cx="0" cy="58640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80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5400" dirty="0">
                <a:latin typeface="+mn-ea"/>
              </a:rPr>
              <a:t>谢 谢！</a:t>
            </a:r>
            <a:endParaRPr lang="zh-CN" altLang="en-US" sz="5400" dirty="0"/>
          </a:p>
        </p:txBody>
      </p:sp>
    </p:spTree>
    <p:extLst>
      <p:ext uri="{BB962C8B-B14F-4D97-AF65-F5344CB8AC3E}">
        <p14:creationId xmlns:p14="http://schemas.microsoft.com/office/powerpoint/2010/main" val="2616910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18"/>
          <p:cNvSpPr>
            <a:spLocks noGrp="1"/>
          </p:cNvSpPr>
          <p:nvPr>
            <p:ph sz="quarter" idx="10"/>
          </p:nvPr>
        </p:nvSpPr>
        <p:spPr/>
        <p:txBody>
          <a:bodyPr>
            <a:normAutofit/>
          </a:bodyPr>
          <a:lstStyle/>
          <a:p>
            <a:r>
              <a:rPr lang="zh-CN" altLang="en-US" dirty="0"/>
              <a:t>邮递员要找到最短的路径遍历所有的住宅区域，</a:t>
            </a:r>
            <a:r>
              <a:rPr lang="en-US" altLang="zh-CN" dirty="0"/>
              <a:t>42</a:t>
            </a:r>
            <a:r>
              <a:rPr lang="zh-CN" altLang="en-US" dirty="0"/>
              <a:t>个住宅区域如下图所示，每个区域间由有权重的无向边相连。</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dirty="0"/>
              <a:t>该问题可以抽象为一个旅行商（</a:t>
            </a:r>
            <a:r>
              <a:rPr lang="fr-FR" altLang="zh-CN" dirty="0"/>
              <a:t>Traveling </a:t>
            </a:r>
            <a:r>
              <a:rPr lang="fr-FR" altLang="zh-CN" dirty="0" err="1"/>
              <a:t>Salesman</a:t>
            </a:r>
            <a:r>
              <a:rPr lang="fr-FR" altLang="zh-CN" dirty="0"/>
              <a:t> </a:t>
            </a:r>
            <a:r>
              <a:rPr lang="fr-FR" altLang="zh-CN" dirty="0" err="1"/>
              <a:t>Problem</a:t>
            </a:r>
            <a:r>
              <a:rPr lang="fr-FR" altLang="zh-CN" dirty="0"/>
              <a:t>, TSP</a:t>
            </a:r>
            <a:r>
              <a:rPr lang="zh-CN" altLang="fr-FR" dirty="0"/>
              <a:t>）</a:t>
            </a:r>
            <a:r>
              <a:rPr lang="zh-CN" altLang="en-US" dirty="0"/>
              <a:t>问题，即需要找到可以遍历全图所有节点的最短路径，而该问题又与传统的 </a:t>
            </a:r>
            <a:r>
              <a:rPr lang="en-US" altLang="zh-CN" dirty="0"/>
              <a:t>TSP</a:t>
            </a:r>
            <a:r>
              <a:rPr lang="zh-CN" altLang="en-US" dirty="0"/>
              <a:t> 问题不太一样的是，快递员送完后可以不回到起点。</a:t>
            </a:r>
          </a:p>
        </p:txBody>
      </p:sp>
      <p:sp>
        <p:nvSpPr>
          <p:cNvPr id="3" name="标题 2"/>
          <p:cNvSpPr>
            <a:spLocks noGrp="1"/>
          </p:cNvSpPr>
          <p:nvPr>
            <p:ph type="title"/>
          </p:nvPr>
        </p:nvSpPr>
        <p:spPr/>
        <p:txBody>
          <a:bodyPr>
            <a:normAutofit/>
          </a:bodyPr>
          <a:lstStyle/>
          <a:p>
            <a:r>
              <a:rPr lang="zh-CN" altLang="en-US" dirty="0"/>
              <a:t>快递员问题</a:t>
            </a:r>
            <a:r>
              <a:rPr lang="en-US" altLang="zh-CN" dirty="0"/>
              <a:t>-</a:t>
            </a:r>
            <a:r>
              <a:rPr lang="zh-CN" altLang="en-US" dirty="0"/>
              <a:t>问题概述</a:t>
            </a:r>
          </a:p>
        </p:txBody>
      </p:sp>
      <p:pic>
        <p:nvPicPr>
          <p:cNvPr id="5" name="图片 4" descr="图示&#10;&#10;描述已自动生成">
            <a:extLst>
              <a:ext uri="{FF2B5EF4-FFF2-40B4-BE49-F238E27FC236}">
                <a16:creationId xmlns:a16="http://schemas.microsoft.com/office/drawing/2014/main" id="{63C9FF49-9367-0546-969C-DC05A009F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767" y="1470025"/>
            <a:ext cx="4267200" cy="3632200"/>
          </a:xfrm>
          <a:prstGeom prst="rect">
            <a:avLst/>
          </a:prstGeom>
        </p:spPr>
      </p:pic>
    </p:spTree>
    <p:extLst>
      <p:ext uri="{BB962C8B-B14F-4D97-AF65-F5344CB8AC3E}">
        <p14:creationId xmlns:p14="http://schemas.microsoft.com/office/powerpoint/2010/main" val="564629094"/>
      </p:ext>
    </p:extLst>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考虑到该问题是一个 </a:t>
            </a:r>
            <a:r>
              <a:rPr lang="fr-FR" altLang="zh-CN" dirty="0"/>
              <a:t>TSP </a:t>
            </a:r>
            <a:r>
              <a:rPr lang="zh-CN" altLang="en-US" dirty="0"/>
              <a:t>问题，且 </a:t>
            </a:r>
            <a:r>
              <a:rPr lang="fr-FR" altLang="zh-CN" dirty="0"/>
              <a:t>TSP </a:t>
            </a:r>
            <a:r>
              <a:rPr lang="zh-CN" altLang="en-US" dirty="0"/>
              <a:t>问题为经典 </a:t>
            </a:r>
            <a:r>
              <a:rPr lang="fr-FR" altLang="zh-CN" dirty="0"/>
              <a:t>NP </a:t>
            </a:r>
            <a:r>
              <a:rPr lang="zh-CN" altLang="en-US" dirty="0"/>
              <a:t>难问题，也即无法在多项式时间内找到最优解，因此我们便尝试从传统的 </a:t>
            </a:r>
            <a:r>
              <a:rPr lang="fr-FR" altLang="zh-CN" dirty="0"/>
              <a:t>TSP </a:t>
            </a:r>
            <a:r>
              <a:rPr lang="zh-CN" altLang="en-US" dirty="0"/>
              <a:t>问题的解决方法中寻找思路。</a:t>
            </a:r>
          </a:p>
          <a:p>
            <a:pPr marL="0" indent="0">
              <a:buNone/>
            </a:pPr>
            <a:endParaRPr lang="en-US" altLang="zh-CN" dirty="0"/>
          </a:p>
          <a:p>
            <a:r>
              <a:rPr lang="zh-CN" altLang="en-US" dirty="0"/>
              <a:t>在传统旅行商问题中，该问题常常被如下定义</a:t>
            </a:r>
            <a:r>
              <a:rPr lang="en-US" altLang="zh-CN" dirty="0"/>
              <a:t>:</a:t>
            </a:r>
          </a:p>
          <a:p>
            <a:r>
              <a:rPr lang="zh-CN" altLang="en-US" dirty="0"/>
              <a:t>给定 </a:t>
            </a:r>
            <a:r>
              <a:rPr lang="fr-FR" altLang="zh-CN" dirty="0"/>
              <a:t>N </a:t>
            </a:r>
            <a:r>
              <a:rPr lang="zh-CN" altLang="en-US" dirty="0"/>
              <a:t>个节点</a:t>
            </a:r>
            <a:r>
              <a:rPr lang="zh-CN" altLang="fr-FR" dirty="0"/>
              <a:t>，</a:t>
            </a:r>
            <a:r>
              <a:rPr lang="zh-CN" altLang="en-US" dirty="0"/>
              <a:t>以及两两节点间的距离函数，优化目标为找到最优的有序节点序列，使得</a:t>
            </a:r>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p:txBody>
      </p:sp>
      <p:sp>
        <p:nvSpPr>
          <p:cNvPr id="3" name="标题 2"/>
          <p:cNvSpPr>
            <a:spLocks noGrp="1"/>
          </p:cNvSpPr>
          <p:nvPr>
            <p:ph type="title"/>
          </p:nvPr>
        </p:nvSpPr>
        <p:spPr/>
        <p:txBody>
          <a:bodyPr>
            <a:normAutofit/>
          </a:bodyPr>
          <a:lstStyle/>
          <a:p>
            <a:r>
              <a:rPr lang="zh-CN" altLang="en-US" dirty="0"/>
              <a:t>快递员问题</a:t>
            </a:r>
            <a:r>
              <a:rPr lang="en-US" altLang="zh-CN" dirty="0"/>
              <a:t>-</a:t>
            </a:r>
            <a:r>
              <a:rPr lang="zh-CN" altLang="en-US" dirty="0"/>
              <a:t>问题初探</a:t>
            </a:r>
          </a:p>
        </p:txBody>
      </p:sp>
      <p:pic>
        <p:nvPicPr>
          <p:cNvPr id="14" name="图片 13">
            <a:extLst>
              <a:ext uri="{FF2B5EF4-FFF2-40B4-BE49-F238E27FC236}">
                <a16:creationId xmlns:a16="http://schemas.microsoft.com/office/drawing/2014/main" id="{A9C090D4-A600-484D-8974-977611FAD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563" y="3429000"/>
            <a:ext cx="7187608" cy="806018"/>
          </a:xfrm>
          <a:prstGeom prst="rect">
            <a:avLst/>
          </a:prstGeom>
        </p:spPr>
      </p:pic>
    </p:spTree>
    <p:extLst>
      <p:ext uri="{BB962C8B-B14F-4D97-AF65-F5344CB8AC3E}">
        <p14:creationId xmlns:p14="http://schemas.microsoft.com/office/powerpoint/2010/main" val="1040594107"/>
      </p:ext>
    </p:extLst>
  </p:cSld>
  <p:clrMapOvr>
    <a:masterClrMapping/>
  </p:clrMapOvr>
  <p:transition spd="med" advTm="199">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传统的 </a:t>
            </a:r>
            <a:r>
              <a:rPr lang="en-US" altLang="zh-CN" dirty="0"/>
              <a:t>TSP</a:t>
            </a:r>
            <a:r>
              <a:rPr lang="zh-CN" altLang="en-US" dirty="0"/>
              <a:t> 问题已经有了非常成熟的解决方法，如下算法是我们归纳出的经典 </a:t>
            </a:r>
            <a:r>
              <a:rPr lang="en-US" altLang="zh-CN" dirty="0"/>
              <a:t>TSP</a:t>
            </a:r>
            <a:r>
              <a:rPr lang="zh-CN" altLang="en-US" dirty="0"/>
              <a:t> 模拟退火方法。</a:t>
            </a:r>
          </a:p>
        </p:txBody>
      </p:sp>
      <p:sp>
        <p:nvSpPr>
          <p:cNvPr id="3" name="标题 2"/>
          <p:cNvSpPr>
            <a:spLocks noGrp="1"/>
          </p:cNvSpPr>
          <p:nvPr>
            <p:ph type="title"/>
          </p:nvPr>
        </p:nvSpPr>
        <p:spPr/>
        <p:txBody>
          <a:bodyPr>
            <a:normAutofit/>
          </a:bodyPr>
          <a:lstStyle/>
          <a:p>
            <a:r>
              <a:rPr lang="zh-CN" altLang="en-US" dirty="0"/>
              <a:t>快递员问题</a:t>
            </a:r>
            <a:r>
              <a:rPr lang="en-US" altLang="zh-CN" dirty="0"/>
              <a:t>-</a:t>
            </a:r>
            <a:r>
              <a:rPr lang="zh-CN" altLang="en-US" dirty="0"/>
              <a:t>问题初探</a:t>
            </a:r>
          </a:p>
        </p:txBody>
      </p:sp>
      <p:pic>
        <p:nvPicPr>
          <p:cNvPr id="5" name="图片 4" descr="文本&#10;&#10;描述已自动生成">
            <a:extLst>
              <a:ext uri="{FF2B5EF4-FFF2-40B4-BE49-F238E27FC236}">
                <a16:creationId xmlns:a16="http://schemas.microsoft.com/office/drawing/2014/main" id="{AB889676-2095-C846-9484-A2BC374BFC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7311" y="1471613"/>
            <a:ext cx="8697377" cy="4972050"/>
          </a:xfrm>
          <a:prstGeom prst="rect">
            <a:avLst/>
          </a:prstGeom>
        </p:spPr>
      </p:pic>
      <p:sp>
        <p:nvSpPr>
          <p:cNvPr id="7" name="椭圆 6">
            <a:extLst>
              <a:ext uri="{FF2B5EF4-FFF2-40B4-BE49-F238E27FC236}">
                <a16:creationId xmlns:a16="http://schemas.microsoft.com/office/drawing/2014/main" id="{C6B154EF-F81B-E24E-902A-F46DCCA29A45}"/>
              </a:ext>
            </a:extLst>
          </p:cNvPr>
          <p:cNvSpPr/>
          <p:nvPr/>
        </p:nvSpPr>
        <p:spPr>
          <a:xfrm>
            <a:off x="7866738" y="2760750"/>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A6AC158-6D30-BE41-BD53-7DF4A44FCF40}"/>
              </a:ext>
            </a:extLst>
          </p:cNvPr>
          <p:cNvSpPr/>
          <p:nvPr/>
        </p:nvSpPr>
        <p:spPr>
          <a:xfrm>
            <a:off x="9065094" y="2760750"/>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B</a:t>
            </a:r>
            <a:endParaRPr kumimoji="1" lang="zh-CN" altLang="en-US" dirty="0"/>
          </a:p>
        </p:txBody>
      </p:sp>
      <p:sp>
        <p:nvSpPr>
          <p:cNvPr id="9" name="椭圆 8">
            <a:extLst>
              <a:ext uri="{FF2B5EF4-FFF2-40B4-BE49-F238E27FC236}">
                <a16:creationId xmlns:a16="http://schemas.microsoft.com/office/drawing/2014/main" id="{17D1037F-AF45-9647-8FF5-993D001CAC94}"/>
              </a:ext>
            </a:extLst>
          </p:cNvPr>
          <p:cNvSpPr/>
          <p:nvPr/>
        </p:nvSpPr>
        <p:spPr>
          <a:xfrm>
            <a:off x="10263450" y="2760750"/>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95B22061-8120-6447-A30C-8C9EFEEC54EE}"/>
              </a:ext>
            </a:extLst>
          </p:cNvPr>
          <p:cNvSpPr/>
          <p:nvPr/>
        </p:nvSpPr>
        <p:spPr>
          <a:xfrm>
            <a:off x="11450108" y="2760750"/>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a:t>
            </a:r>
            <a:endParaRPr kumimoji="1" lang="zh-CN" altLang="en-US" dirty="0"/>
          </a:p>
        </p:txBody>
      </p:sp>
      <p:cxnSp>
        <p:nvCxnSpPr>
          <p:cNvPr id="11" name="直线箭头连接符 10">
            <a:extLst>
              <a:ext uri="{FF2B5EF4-FFF2-40B4-BE49-F238E27FC236}">
                <a16:creationId xmlns:a16="http://schemas.microsoft.com/office/drawing/2014/main" id="{44A5DC00-75EC-D149-AD33-01CD30A910A2}"/>
              </a:ext>
            </a:extLst>
          </p:cNvPr>
          <p:cNvCxnSpPr>
            <a:cxnSpLocks/>
            <a:stCxn id="7" idx="6"/>
            <a:endCxn id="8" idx="2"/>
          </p:cNvCxnSpPr>
          <p:nvPr/>
        </p:nvCxnSpPr>
        <p:spPr>
          <a:xfrm>
            <a:off x="8238213" y="2953632"/>
            <a:ext cx="826881"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a:extLst>
              <a:ext uri="{FF2B5EF4-FFF2-40B4-BE49-F238E27FC236}">
                <a16:creationId xmlns:a16="http://schemas.microsoft.com/office/drawing/2014/main" id="{5713802B-6782-B245-9EDC-A9573DA14D5E}"/>
              </a:ext>
            </a:extLst>
          </p:cNvPr>
          <p:cNvCxnSpPr>
            <a:cxnSpLocks/>
            <a:stCxn id="8" idx="6"/>
            <a:endCxn id="9" idx="2"/>
          </p:cNvCxnSpPr>
          <p:nvPr/>
        </p:nvCxnSpPr>
        <p:spPr>
          <a:xfrm>
            <a:off x="9436569" y="2953632"/>
            <a:ext cx="826881"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3" name="直线箭头连接符 12">
            <a:extLst>
              <a:ext uri="{FF2B5EF4-FFF2-40B4-BE49-F238E27FC236}">
                <a16:creationId xmlns:a16="http://schemas.microsoft.com/office/drawing/2014/main" id="{3CDD57E2-A499-B943-8B95-EEF9AE409EAB}"/>
              </a:ext>
            </a:extLst>
          </p:cNvPr>
          <p:cNvCxnSpPr>
            <a:cxnSpLocks/>
            <a:stCxn id="9" idx="6"/>
            <a:endCxn id="10" idx="2"/>
          </p:cNvCxnSpPr>
          <p:nvPr/>
        </p:nvCxnSpPr>
        <p:spPr>
          <a:xfrm>
            <a:off x="10634925" y="2953632"/>
            <a:ext cx="815183"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30" name="椭圆 29">
            <a:extLst>
              <a:ext uri="{FF2B5EF4-FFF2-40B4-BE49-F238E27FC236}">
                <a16:creationId xmlns:a16="http://schemas.microsoft.com/office/drawing/2014/main" id="{AA851EBA-AB19-D944-9765-76045AD60CF8}"/>
              </a:ext>
            </a:extLst>
          </p:cNvPr>
          <p:cNvSpPr/>
          <p:nvPr/>
        </p:nvSpPr>
        <p:spPr>
          <a:xfrm>
            <a:off x="7866738" y="3572969"/>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A</a:t>
            </a:r>
            <a:endParaRPr kumimoji="1" lang="zh-CN" altLang="en-US" dirty="0"/>
          </a:p>
        </p:txBody>
      </p:sp>
      <p:sp>
        <p:nvSpPr>
          <p:cNvPr id="31" name="椭圆 30">
            <a:extLst>
              <a:ext uri="{FF2B5EF4-FFF2-40B4-BE49-F238E27FC236}">
                <a16:creationId xmlns:a16="http://schemas.microsoft.com/office/drawing/2014/main" id="{069715B7-9774-4B47-82CD-44B38776B006}"/>
              </a:ext>
            </a:extLst>
          </p:cNvPr>
          <p:cNvSpPr/>
          <p:nvPr/>
        </p:nvSpPr>
        <p:spPr>
          <a:xfrm>
            <a:off x="9065094" y="3572969"/>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rgbClr val="FF0000"/>
                </a:solidFill>
              </a:rPr>
              <a:t>C</a:t>
            </a:r>
            <a:endParaRPr kumimoji="1" lang="zh-CN" altLang="en-US" dirty="0">
              <a:solidFill>
                <a:srgbClr val="FF0000"/>
              </a:solidFill>
            </a:endParaRPr>
          </a:p>
        </p:txBody>
      </p:sp>
      <p:sp>
        <p:nvSpPr>
          <p:cNvPr id="32" name="椭圆 31">
            <a:extLst>
              <a:ext uri="{FF2B5EF4-FFF2-40B4-BE49-F238E27FC236}">
                <a16:creationId xmlns:a16="http://schemas.microsoft.com/office/drawing/2014/main" id="{142558F1-F64C-A540-BBCB-6427FE4FFE24}"/>
              </a:ext>
            </a:extLst>
          </p:cNvPr>
          <p:cNvSpPr/>
          <p:nvPr/>
        </p:nvSpPr>
        <p:spPr>
          <a:xfrm>
            <a:off x="10263450" y="3572969"/>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rgbClr val="FF0000"/>
                </a:solidFill>
              </a:rPr>
              <a:t>B</a:t>
            </a:r>
            <a:endParaRPr kumimoji="1" lang="zh-CN" altLang="en-US" dirty="0">
              <a:solidFill>
                <a:srgbClr val="FF0000"/>
              </a:solidFill>
            </a:endParaRPr>
          </a:p>
        </p:txBody>
      </p:sp>
      <p:sp>
        <p:nvSpPr>
          <p:cNvPr id="33" name="椭圆 32">
            <a:extLst>
              <a:ext uri="{FF2B5EF4-FFF2-40B4-BE49-F238E27FC236}">
                <a16:creationId xmlns:a16="http://schemas.microsoft.com/office/drawing/2014/main" id="{DD8AAC28-012B-784B-8D04-CE9F1D9E28BA}"/>
              </a:ext>
            </a:extLst>
          </p:cNvPr>
          <p:cNvSpPr/>
          <p:nvPr/>
        </p:nvSpPr>
        <p:spPr>
          <a:xfrm>
            <a:off x="11450108" y="3572969"/>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a:t>
            </a:r>
            <a:endParaRPr kumimoji="1" lang="zh-CN" altLang="en-US" dirty="0"/>
          </a:p>
        </p:txBody>
      </p:sp>
      <p:cxnSp>
        <p:nvCxnSpPr>
          <p:cNvPr id="34" name="直线箭头连接符 33">
            <a:extLst>
              <a:ext uri="{FF2B5EF4-FFF2-40B4-BE49-F238E27FC236}">
                <a16:creationId xmlns:a16="http://schemas.microsoft.com/office/drawing/2014/main" id="{D54B487F-C296-2744-AF39-F5D0AFAF6C1E}"/>
              </a:ext>
            </a:extLst>
          </p:cNvPr>
          <p:cNvCxnSpPr>
            <a:cxnSpLocks/>
            <a:stCxn id="30" idx="6"/>
            <a:endCxn id="31" idx="2"/>
          </p:cNvCxnSpPr>
          <p:nvPr/>
        </p:nvCxnSpPr>
        <p:spPr>
          <a:xfrm>
            <a:off x="8238213" y="3765851"/>
            <a:ext cx="826881"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3344B6D3-6384-564A-906D-FEFD2D90E5FA}"/>
              </a:ext>
            </a:extLst>
          </p:cNvPr>
          <p:cNvCxnSpPr>
            <a:cxnSpLocks/>
            <a:stCxn id="31" idx="6"/>
            <a:endCxn id="32" idx="2"/>
          </p:cNvCxnSpPr>
          <p:nvPr/>
        </p:nvCxnSpPr>
        <p:spPr>
          <a:xfrm>
            <a:off x="9436569" y="3765851"/>
            <a:ext cx="826881"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61E81A06-2FF5-004E-949F-44746866841B}"/>
              </a:ext>
            </a:extLst>
          </p:cNvPr>
          <p:cNvCxnSpPr>
            <a:cxnSpLocks/>
            <a:stCxn id="32" idx="6"/>
            <a:endCxn id="33" idx="2"/>
          </p:cNvCxnSpPr>
          <p:nvPr/>
        </p:nvCxnSpPr>
        <p:spPr>
          <a:xfrm>
            <a:off x="10634925" y="3765851"/>
            <a:ext cx="815183"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E0FEECEE-1562-7E45-A8A6-B5BBF8F2B49F}"/>
              </a:ext>
            </a:extLst>
          </p:cNvPr>
          <p:cNvCxnSpPr/>
          <p:nvPr/>
        </p:nvCxnSpPr>
        <p:spPr>
          <a:xfrm flipH="1">
            <a:off x="8634334" y="4287187"/>
            <a:ext cx="802235" cy="644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C0106C5-A92F-F742-97D1-377AAA0E6703}"/>
              </a:ext>
            </a:extLst>
          </p:cNvPr>
          <p:cNvSpPr txBox="1"/>
          <p:nvPr/>
        </p:nvSpPr>
        <p:spPr>
          <a:xfrm>
            <a:off x="7686168" y="5041382"/>
            <a:ext cx="1624163" cy="646331"/>
          </a:xfrm>
          <a:prstGeom prst="rect">
            <a:avLst/>
          </a:prstGeom>
          <a:noFill/>
        </p:spPr>
        <p:txBody>
          <a:bodyPr wrap="none" rtlCol="0">
            <a:spAutoFit/>
          </a:bodyPr>
          <a:lstStyle/>
          <a:p>
            <a:pPr algn="ctr"/>
            <a:r>
              <a:rPr kumimoji="1" lang="zh-CN" altLang="en-US" dirty="0"/>
              <a:t>如果 </a:t>
            </a:r>
            <a:r>
              <a:rPr kumimoji="1" lang="en-US" altLang="zh-CN" dirty="0"/>
              <a:t>cost</a:t>
            </a:r>
            <a:r>
              <a:rPr kumimoji="1" lang="zh-CN" altLang="en-US" dirty="0"/>
              <a:t> 更小</a:t>
            </a:r>
            <a:endParaRPr kumimoji="1" lang="en-US" altLang="zh-CN" dirty="0"/>
          </a:p>
          <a:p>
            <a:pPr algn="ctr"/>
            <a:r>
              <a:rPr kumimoji="1" lang="zh-CN" altLang="en-US" dirty="0"/>
              <a:t>接受为最优解</a:t>
            </a:r>
          </a:p>
        </p:txBody>
      </p:sp>
      <p:cxnSp>
        <p:nvCxnSpPr>
          <p:cNvPr id="40" name="直线箭头连接符 39">
            <a:extLst>
              <a:ext uri="{FF2B5EF4-FFF2-40B4-BE49-F238E27FC236}">
                <a16:creationId xmlns:a16="http://schemas.microsoft.com/office/drawing/2014/main" id="{B18D3E18-03E2-DE43-8BF9-676E45BE0E91}"/>
              </a:ext>
            </a:extLst>
          </p:cNvPr>
          <p:cNvCxnSpPr>
            <a:cxnSpLocks/>
          </p:cNvCxnSpPr>
          <p:nvPr/>
        </p:nvCxnSpPr>
        <p:spPr>
          <a:xfrm>
            <a:off x="9850009" y="4371619"/>
            <a:ext cx="784916" cy="560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D7E6049-5746-E04B-8394-1C7E990FB6DF}"/>
              </a:ext>
            </a:extLst>
          </p:cNvPr>
          <p:cNvSpPr txBox="1"/>
          <p:nvPr/>
        </p:nvSpPr>
        <p:spPr>
          <a:xfrm>
            <a:off x="9517462" y="5041382"/>
            <a:ext cx="2262158" cy="646331"/>
          </a:xfrm>
          <a:prstGeom prst="rect">
            <a:avLst/>
          </a:prstGeom>
          <a:noFill/>
        </p:spPr>
        <p:txBody>
          <a:bodyPr wrap="none" rtlCol="0">
            <a:spAutoFit/>
          </a:bodyPr>
          <a:lstStyle/>
          <a:p>
            <a:pPr algn="ctr"/>
            <a:r>
              <a:rPr kumimoji="1" lang="zh-CN" altLang="en-US" dirty="0"/>
              <a:t>如果 </a:t>
            </a:r>
            <a:r>
              <a:rPr kumimoji="1" lang="en-US" altLang="zh-CN" dirty="0"/>
              <a:t>cost</a:t>
            </a:r>
            <a:r>
              <a:rPr kumimoji="1" lang="zh-CN" altLang="en-US" dirty="0"/>
              <a:t> 更大</a:t>
            </a:r>
            <a:endParaRPr kumimoji="1" lang="en-US" altLang="zh-CN" dirty="0"/>
          </a:p>
          <a:p>
            <a:pPr algn="ctr"/>
            <a:r>
              <a:rPr kumimoji="1" lang="zh-CN" altLang="en-US" dirty="0"/>
              <a:t>模拟退火接受次优解</a:t>
            </a:r>
            <a:endParaRPr kumimoji="1" lang="en-US" altLang="zh-CN" dirty="0"/>
          </a:p>
        </p:txBody>
      </p:sp>
    </p:spTree>
    <p:extLst>
      <p:ext uri="{BB962C8B-B14F-4D97-AF65-F5344CB8AC3E}">
        <p14:creationId xmlns:p14="http://schemas.microsoft.com/office/powerpoint/2010/main" val="2988281657"/>
      </p:ext>
    </p:extLst>
  </p:cSld>
  <p:clrMapOvr>
    <a:masterClrMapping/>
  </p:clrMapOvr>
  <p:transition spd="med" advTm="16">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gn="just"/>
            <a:r>
              <a:rPr lang="zh-CN" altLang="en-US" dirty="0"/>
              <a:t>想要直接对我们当前的问题套用该框架存在的最主要的问题是，因为我们当前的住宅区图并不是全连接的，因此任意节点间的距离并不好得到。如下图左边的连接情况，</a:t>
            </a:r>
            <a:r>
              <a:rPr lang="en-US" altLang="zh-CN" dirty="0"/>
              <a:t>A</a:t>
            </a:r>
            <a:r>
              <a:rPr lang="zh-CN" altLang="en-US" dirty="0"/>
              <a:t>、</a:t>
            </a:r>
            <a:r>
              <a:rPr lang="en-US" altLang="zh-CN" dirty="0"/>
              <a:t>D</a:t>
            </a:r>
            <a:r>
              <a:rPr lang="zh-CN" altLang="en-US" dirty="0"/>
              <a:t>并不直接相连，此时想要得到</a:t>
            </a:r>
            <a:r>
              <a:rPr lang="en-US" altLang="zh-CN" dirty="0"/>
              <a:t>AD</a:t>
            </a:r>
            <a:r>
              <a:rPr lang="zh-CN" altLang="en-US" dirty="0"/>
              <a:t>之间的距离会存在困难。</a:t>
            </a:r>
            <a:endParaRPr lang="en-US" altLang="zh-CN" dirty="0"/>
          </a:p>
          <a:p>
            <a:pPr algn="just"/>
            <a:r>
              <a:rPr lang="zh-CN" altLang="en-US" dirty="0"/>
              <a:t>针对这一问题，我们的解决方法是，先对每个点两两之间通过 </a:t>
            </a:r>
            <a:r>
              <a:rPr lang="en-US" altLang="zh-CN" dirty="0"/>
              <a:t>Dijkstra</a:t>
            </a:r>
            <a:r>
              <a:rPr lang="zh-CN" altLang="en-US" dirty="0"/>
              <a:t> 算法得到两点间最短路径，该最短路径即视为该两点的最短距离，通过该方法，可以近似地将该图转化为一个全连接图，任意两点间的距离也可以比较容易地得到。</a:t>
            </a:r>
          </a:p>
        </p:txBody>
      </p:sp>
      <p:sp>
        <p:nvSpPr>
          <p:cNvPr id="3" name="标题 2"/>
          <p:cNvSpPr>
            <a:spLocks noGrp="1"/>
          </p:cNvSpPr>
          <p:nvPr>
            <p:ph type="title"/>
          </p:nvPr>
        </p:nvSpPr>
        <p:spPr/>
        <p:txBody>
          <a:bodyPr>
            <a:normAutofit/>
          </a:bodyPr>
          <a:lstStyle/>
          <a:p>
            <a:r>
              <a:rPr lang="zh-CN" altLang="en-US" dirty="0"/>
              <a:t>快递员问题</a:t>
            </a:r>
            <a:r>
              <a:rPr lang="en-US" altLang="zh-CN" dirty="0"/>
              <a:t>-</a:t>
            </a:r>
            <a:r>
              <a:rPr lang="zh-CN" altLang="en-US" dirty="0"/>
              <a:t>问题初探</a:t>
            </a:r>
          </a:p>
        </p:txBody>
      </p:sp>
      <p:sp>
        <p:nvSpPr>
          <p:cNvPr id="4" name="椭圆 3">
            <a:extLst>
              <a:ext uri="{FF2B5EF4-FFF2-40B4-BE49-F238E27FC236}">
                <a16:creationId xmlns:a16="http://schemas.microsoft.com/office/drawing/2014/main" id="{35D1E03A-0A26-AA4D-A9E0-C086EFD4FC75}"/>
              </a:ext>
            </a:extLst>
          </p:cNvPr>
          <p:cNvSpPr/>
          <p:nvPr/>
        </p:nvSpPr>
        <p:spPr>
          <a:xfrm>
            <a:off x="3515232" y="4304738"/>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A</a:t>
            </a:r>
            <a:endParaRPr kumimoji="1" lang="zh-CN" altLang="en-US" dirty="0"/>
          </a:p>
        </p:txBody>
      </p:sp>
      <p:sp>
        <p:nvSpPr>
          <p:cNvPr id="6" name="椭圆 5">
            <a:extLst>
              <a:ext uri="{FF2B5EF4-FFF2-40B4-BE49-F238E27FC236}">
                <a16:creationId xmlns:a16="http://schemas.microsoft.com/office/drawing/2014/main" id="{D3DCE928-CF47-1740-AC8C-8C321740D56F}"/>
              </a:ext>
            </a:extLst>
          </p:cNvPr>
          <p:cNvSpPr/>
          <p:nvPr/>
        </p:nvSpPr>
        <p:spPr>
          <a:xfrm>
            <a:off x="4713588" y="4304738"/>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B</a:t>
            </a:r>
            <a:endParaRPr kumimoji="1" lang="zh-CN" altLang="en-US" dirty="0"/>
          </a:p>
        </p:txBody>
      </p:sp>
      <p:sp>
        <p:nvSpPr>
          <p:cNvPr id="7" name="椭圆 6">
            <a:extLst>
              <a:ext uri="{FF2B5EF4-FFF2-40B4-BE49-F238E27FC236}">
                <a16:creationId xmlns:a16="http://schemas.microsoft.com/office/drawing/2014/main" id="{C72310A2-08AA-1145-B3AC-018D2A5559D1}"/>
              </a:ext>
            </a:extLst>
          </p:cNvPr>
          <p:cNvSpPr/>
          <p:nvPr/>
        </p:nvSpPr>
        <p:spPr>
          <a:xfrm>
            <a:off x="4713588" y="5434827"/>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C</a:t>
            </a:r>
            <a:endParaRPr kumimoji="1" lang="zh-CN" altLang="en-US" dirty="0"/>
          </a:p>
        </p:txBody>
      </p:sp>
      <p:sp>
        <p:nvSpPr>
          <p:cNvPr id="8" name="椭圆 7">
            <a:extLst>
              <a:ext uri="{FF2B5EF4-FFF2-40B4-BE49-F238E27FC236}">
                <a16:creationId xmlns:a16="http://schemas.microsoft.com/office/drawing/2014/main" id="{0569CEB7-6C61-A741-A22F-58721B8A1CCB}"/>
              </a:ext>
            </a:extLst>
          </p:cNvPr>
          <p:cNvSpPr/>
          <p:nvPr/>
        </p:nvSpPr>
        <p:spPr>
          <a:xfrm>
            <a:off x="3515232" y="5434827"/>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a:t>
            </a:r>
            <a:endParaRPr kumimoji="1" lang="zh-CN" altLang="en-US" dirty="0"/>
          </a:p>
        </p:txBody>
      </p:sp>
      <p:cxnSp>
        <p:nvCxnSpPr>
          <p:cNvPr id="10" name="直线箭头连接符 9">
            <a:extLst>
              <a:ext uri="{FF2B5EF4-FFF2-40B4-BE49-F238E27FC236}">
                <a16:creationId xmlns:a16="http://schemas.microsoft.com/office/drawing/2014/main" id="{C41C785A-C9AE-A64B-8D04-1DC3FECBA535}"/>
              </a:ext>
            </a:extLst>
          </p:cNvPr>
          <p:cNvCxnSpPr>
            <a:cxnSpLocks/>
            <a:stCxn id="4" idx="6"/>
            <a:endCxn id="6" idx="2"/>
          </p:cNvCxnSpPr>
          <p:nvPr/>
        </p:nvCxnSpPr>
        <p:spPr>
          <a:xfrm>
            <a:off x="3886707" y="4497620"/>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a:extLst>
              <a:ext uri="{FF2B5EF4-FFF2-40B4-BE49-F238E27FC236}">
                <a16:creationId xmlns:a16="http://schemas.microsoft.com/office/drawing/2014/main" id="{06B4C6B2-5CB8-8949-8194-692CABCC907F}"/>
              </a:ext>
            </a:extLst>
          </p:cNvPr>
          <p:cNvCxnSpPr>
            <a:cxnSpLocks/>
            <a:stCxn id="6" idx="4"/>
            <a:endCxn id="7" idx="0"/>
          </p:cNvCxnSpPr>
          <p:nvPr/>
        </p:nvCxnSpPr>
        <p:spPr>
          <a:xfrm>
            <a:off x="4899326" y="4690501"/>
            <a:ext cx="0" cy="7443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43EEFE1C-8067-2D4E-A606-09AA6CF74C29}"/>
              </a:ext>
            </a:extLst>
          </p:cNvPr>
          <p:cNvCxnSpPr>
            <a:cxnSpLocks/>
            <a:stCxn id="7" idx="2"/>
            <a:endCxn id="8" idx="6"/>
          </p:cNvCxnSpPr>
          <p:nvPr/>
        </p:nvCxnSpPr>
        <p:spPr>
          <a:xfrm flipH="1">
            <a:off x="3886707" y="5627709"/>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CF1378C1-2FA8-3148-B0DC-F2E6AED95DCD}"/>
              </a:ext>
            </a:extLst>
          </p:cNvPr>
          <p:cNvSpPr/>
          <p:nvPr/>
        </p:nvSpPr>
        <p:spPr>
          <a:xfrm>
            <a:off x="7106939" y="4304738"/>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A</a:t>
            </a:r>
            <a:endParaRPr kumimoji="1" lang="zh-CN" altLang="en-US" dirty="0"/>
          </a:p>
        </p:txBody>
      </p:sp>
      <p:sp>
        <p:nvSpPr>
          <p:cNvPr id="19" name="椭圆 18">
            <a:extLst>
              <a:ext uri="{FF2B5EF4-FFF2-40B4-BE49-F238E27FC236}">
                <a16:creationId xmlns:a16="http://schemas.microsoft.com/office/drawing/2014/main" id="{D35ADC07-8911-E14B-9E7E-D84F914B54D7}"/>
              </a:ext>
            </a:extLst>
          </p:cNvPr>
          <p:cNvSpPr/>
          <p:nvPr/>
        </p:nvSpPr>
        <p:spPr>
          <a:xfrm>
            <a:off x="8305295" y="4304738"/>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B</a:t>
            </a:r>
            <a:endParaRPr kumimoji="1" lang="zh-CN" altLang="en-US" dirty="0"/>
          </a:p>
        </p:txBody>
      </p:sp>
      <p:sp>
        <p:nvSpPr>
          <p:cNvPr id="20" name="椭圆 19">
            <a:extLst>
              <a:ext uri="{FF2B5EF4-FFF2-40B4-BE49-F238E27FC236}">
                <a16:creationId xmlns:a16="http://schemas.microsoft.com/office/drawing/2014/main" id="{A11E83D8-7EF9-094C-A826-DA6D4B19AD35}"/>
              </a:ext>
            </a:extLst>
          </p:cNvPr>
          <p:cNvSpPr/>
          <p:nvPr/>
        </p:nvSpPr>
        <p:spPr>
          <a:xfrm>
            <a:off x="8305295" y="5434827"/>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C</a:t>
            </a:r>
            <a:endParaRPr kumimoji="1" lang="zh-CN" altLang="en-US" dirty="0"/>
          </a:p>
        </p:txBody>
      </p:sp>
      <p:sp>
        <p:nvSpPr>
          <p:cNvPr id="21" name="椭圆 20">
            <a:extLst>
              <a:ext uri="{FF2B5EF4-FFF2-40B4-BE49-F238E27FC236}">
                <a16:creationId xmlns:a16="http://schemas.microsoft.com/office/drawing/2014/main" id="{7A86EB54-1EC7-2543-B1C9-7EA5418DC72D}"/>
              </a:ext>
            </a:extLst>
          </p:cNvPr>
          <p:cNvSpPr/>
          <p:nvPr/>
        </p:nvSpPr>
        <p:spPr>
          <a:xfrm>
            <a:off x="7106939" y="5434827"/>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a:t>
            </a:r>
            <a:endParaRPr kumimoji="1" lang="zh-CN" altLang="en-US" dirty="0"/>
          </a:p>
        </p:txBody>
      </p:sp>
      <p:cxnSp>
        <p:nvCxnSpPr>
          <p:cNvPr id="22" name="直线箭头连接符 21">
            <a:extLst>
              <a:ext uri="{FF2B5EF4-FFF2-40B4-BE49-F238E27FC236}">
                <a16:creationId xmlns:a16="http://schemas.microsoft.com/office/drawing/2014/main" id="{A0BEE479-83AA-FC42-86AB-3E7B4EADBB67}"/>
              </a:ext>
            </a:extLst>
          </p:cNvPr>
          <p:cNvCxnSpPr>
            <a:cxnSpLocks/>
            <a:stCxn id="18" idx="6"/>
            <a:endCxn id="19" idx="2"/>
          </p:cNvCxnSpPr>
          <p:nvPr/>
        </p:nvCxnSpPr>
        <p:spPr>
          <a:xfrm>
            <a:off x="7478414" y="4497620"/>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E3338E73-B90A-F84C-B0DA-153D0FC285A3}"/>
              </a:ext>
            </a:extLst>
          </p:cNvPr>
          <p:cNvCxnSpPr>
            <a:cxnSpLocks/>
            <a:stCxn id="19" idx="4"/>
            <a:endCxn id="20" idx="0"/>
          </p:cNvCxnSpPr>
          <p:nvPr/>
        </p:nvCxnSpPr>
        <p:spPr>
          <a:xfrm>
            <a:off x="8491033" y="4690501"/>
            <a:ext cx="0" cy="7443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81FF6859-B5A2-254F-B076-9035E11573D1}"/>
              </a:ext>
            </a:extLst>
          </p:cNvPr>
          <p:cNvCxnSpPr>
            <a:cxnSpLocks/>
            <a:stCxn id="20" idx="2"/>
            <a:endCxn id="21" idx="6"/>
          </p:cNvCxnSpPr>
          <p:nvPr/>
        </p:nvCxnSpPr>
        <p:spPr>
          <a:xfrm flipH="1">
            <a:off x="7478414" y="5627709"/>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直线箭头连接符 24">
            <a:extLst>
              <a:ext uri="{FF2B5EF4-FFF2-40B4-BE49-F238E27FC236}">
                <a16:creationId xmlns:a16="http://schemas.microsoft.com/office/drawing/2014/main" id="{24A0CCB3-80FD-AB49-A693-438737A1D2F9}"/>
              </a:ext>
            </a:extLst>
          </p:cNvPr>
          <p:cNvCxnSpPr>
            <a:cxnSpLocks/>
            <a:stCxn id="18" idx="5"/>
            <a:endCxn id="20" idx="1"/>
          </p:cNvCxnSpPr>
          <p:nvPr/>
        </p:nvCxnSpPr>
        <p:spPr>
          <a:xfrm>
            <a:off x="7424013" y="4634007"/>
            <a:ext cx="935683" cy="8573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1E3A428D-F0A8-644C-A323-CC385A840755}"/>
              </a:ext>
            </a:extLst>
          </p:cNvPr>
          <p:cNvCxnSpPr>
            <a:cxnSpLocks/>
            <a:stCxn id="19" idx="3"/>
            <a:endCxn id="21" idx="7"/>
          </p:cNvCxnSpPr>
          <p:nvPr/>
        </p:nvCxnSpPr>
        <p:spPr>
          <a:xfrm flipH="1">
            <a:off x="7424013" y="4634007"/>
            <a:ext cx="935683" cy="8573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D457A02E-8443-754F-895D-3CB1793D33B4}"/>
              </a:ext>
            </a:extLst>
          </p:cNvPr>
          <p:cNvCxnSpPr>
            <a:cxnSpLocks/>
          </p:cNvCxnSpPr>
          <p:nvPr/>
        </p:nvCxnSpPr>
        <p:spPr>
          <a:xfrm>
            <a:off x="7292676" y="4690501"/>
            <a:ext cx="0" cy="7443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054AE417-AF3F-3D4C-9DDB-240E5DACB150}"/>
              </a:ext>
            </a:extLst>
          </p:cNvPr>
          <p:cNvCxnSpPr/>
          <p:nvPr/>
        </p:nvCxnSpPr>
        <p:spPr>
          <a:xfrm>
            <a:off x="5451423" y="5062664"/>
            <a:ext cx="128915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713A3AFA-43B3-A04A-A43E-BE881183B5A2}"/>
              </a:ext>
            </a:extLst>
          </p:cNvPr>
          <p:cNvSpPr txBox="1"/>
          <p:nvPr/>
        </p:nvSpPr>
        <p:spPr>
          <a:xfrm>
            <a:off x="5623174" y="4605097"/>
            <a:ext cx="888385" cy="369332"/>
          </a:xfrm>
          <a:prstGeom prst="rect">
            <a:avLst/>
          </a:prstGeom>
          <a:noFill/>
        </p:spPr>
        <p:txBody>
          <a:bodyPr wrap="none" rtlCol="0">
            <a:spAutoFit/>
          </a:bodyPr>
          <a:lstStyle/>
          <a:p>
            <a:r>
              <a:rPr kumimoji="1" lang="en-US" altLang="zh-CN" dirty="0"/>
              <a:t>Dijkstra</a:t>
            </a:r>
            <a:endParaRPr kumimoji="1" lang="zh-CN" altLang="en-US" dirty="0"/>
          </a:p>
        </p:txBody>
      </p:sp>
      <p:cxnSp>
        <p:nvCxnSpPr>
          <p:cNvPr id="37" name="直线箭头连接符 36">
            <a:extLst>
              <a:ext uri="{FF2B5EF4-FFF2-40B4-BE49-F238E27FC236}">
                <a16:creationId xmlns:a16="http://schemas.microsoft.com/office/drawing/2014/main" id="{7720F3CF-FF29-0B4E-8E47-1E7DFE58E267}"/>
              </a:ext>
            </a:extLst>
          </p:cNvPr>
          <p:cNvCxnSpPr>
            <a:cxnSpLocks/>
          </p:cNvCxnSpPr>
          <p:nvPr/>
        </p:nvCxnSpPr>
        <p:spPr>
          <a:xfrm>
            <a:off x="3700969" y="4690501"/>
            <a:ext cx="0" cy="7443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65147272"/>
      </p:ext>
    </p:extLst>
  </p:cSld>
  <p:clrMapOvr>
    <a:masterClrMapping/>
  </p:clrMapOvr>
  <p:transition spd="med" advTm="32">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通过前面 </a:t>
            </a:r>
            <a:r>
              <a:rPr lang="en-US" altLang="zh-CN" dirty="0"/>
              <a:t>Dijkstra</a:t>
            </a:r>
            <a:r>
              <a:rPr lang="zh-CN" altLang="en-US" dirty="0"/>
              <a:t> 的近似，我们可以直接套用传统算法进行下图尝试，算法运行的结果下图所示。</a:t>
            </a:r>
          </a:p>
        </p:txBody>
      </p:sp>
      <p:sp>
        <p:nvSpPr>
          <p:cNvPr id="3" name="标题 2"/>
          <p:cNvSpPr>
            <a:spLocks noGrp="1"/>
          </p:cNvSpPr>
          <p:nvPr>
            <p:ph type="title"/>
          </p:nvPr>
        </p:nvSpPr>
        <p:spPr/>
        <p:txBody>
          <a:bodyPr>
            <a:normAutofit/>
          </a:bodyPr>
          <a:lstStyle/>
          <a:p>
            <a:r>
              <a:rPr lang="zh-CN" altLang="en-US" dirty="0"/>
              <a:t>快递员问题</a:t>
            </a:r>
            <a:r>
              <a:rPr lang="en-US" altLang="zh-CN" dirty="0"/>
              <a:t>-</a:t>
            </a:r>
            <a:r>
              <a:rPr lang="zh-CN" altLang="en-US" dirty="0"/>
              <a:t>问题初探</a:t>
            </a:r>
          </a:p>
        </p:txBody>
      </p:sp>
      <p:pic>
        <p:nvPicPr>
          <p:cNvPr id="9" name="图片 8" descr="图表, 折线图&#10;&#10;描述已自动生成">
            <a:extLst>
              <a:ext uri="{FF2B5EF4-FFF2-40B4-BE49-F238E27FC236}">
                <a16:creationId xmlns:a16="http://schemas.microsoft.com/office/drawing/2014/main" id="{4D6D9527-7ECD-3C46-905B-1A710D123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590" y="1351162"/>
            <a:ext cx="8164820" cy="5454869"/>
          </a:xfrm>
          <a:prstGeom prst="rect">
            <a:avLst/>
          </a:prstGeom>
        </p:spPr>
      </p:pic>
    </p:spTree>
    <p:extLst>
      <p:ext uri="{BB962C8B-B14F-4D97-AF65-F5344CB8AC3E}">
        <p14:creationId xmlns:p14="http://schemas.microsoft.com/office/powerpoint/2010/main" val="1982222742"/>
      </p:ext>
    </p:extLst>
  </p:cSld>
  <p:clrMapOvr>
    <a:masterClrMapping/>
  </p:clrMapOvr>
  <p:transition spd="med" advTm="17">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虽然该方法找到了不错的解，但存在两个显然的问题：</a:t>
            </a:r>
          </a:p>
          <a:p>
            <a:pPr lvl="1"/>
            <a:r>
              <a:rPr lang="zh-CN" altLang="en-US" sz="2000" dirty="0"/>
              <a:t>想要从一个城区到达另一个城区，可能会途径其他城区。这会导致距离函数所计算的并不是直线距离，前面的思路会导致“明明经过了某个城镇，但却没有被记录，之后仍会遍历到该城镇”的问题。</a:t>
            </a:r>
            <a:endParaRPr lang="en-US" altLang="zh-CN" sz="2000" dirty="0"/>
          </a:p>
          <a:p>
            <a:pPr lvl="1"/>
            <a:r>
              <a:rPr lang="zh-CN" altLang="en-US" sz="2000" dirty="0"/>
              <a:t>现在的解决方案并没有考虑到问题中的送快递这一背景，只是单纯地套用了现有的基于图的做法，解决方案的可行性、易用性、可解释性较差。</a:t>
            </a:r>
          </a:p>
        </p:txBody>
      </p:sp>
      <p:sp>
        <p:nvSpPr>
          <p:cNvPr id="3" name="标题 2"/>
          <p:cNvSpPr>
            <a:spLocks noGrp="1"/>
          </p:cNvSpPr>
          <p:nvPr>
            <p:ph type="title"/>
          </p:nvPr>
        </p:nvSpPr>
        <p:spPr/>
        <p:txBody>
          <a:bodyPr>
            <a:normAutofit/>
          </a:bodyPr>
          <a:lstStyle/>
          <a:p>
            <a:r>
              <a:rPr lang="zh-CN" altLang="en-US" dirty="0"/>
              <a:t>快递员问题</a:t>
            </a:r>
            <a:r>
              <a:rPr lang="en-US" altLang="zh-CN" dirty="0"/>
              <a:t>-</a:t>
            </a:r>
            <a:r>
              <a:rPr lang="zh-CN" altLang="en-US" dirty="0"/>
              <a:t>解法优化</a:t>
            </a:r>
          </a:p>
        </p:txBody>
      </p:sp>
      <p:sp>
        <p:nvSpPr>
          <p:cNvPr id="5" name="椭圆 4">
            <a:extLst>
              <a:ext uri="{FF2B5EF4-FFF2-40B4-BE49-F238E27FC236}">
                <a16:creationId xmlns:a16="http://schemas.microsoft.com/office/drawing/2014/main" id="{FC2A6312-7FEC-3643-A6F6-083D1EAF966E}"/>
              </a:ext>
            </a:extLst>
          </p:cNvPr>
          <p:cNvSpPr/>
          <p:nvPr/>
        </p:nvSpPr>
        <p:spPr>
          <a:xfrm>
            <a:off x="3515232" y="4304738"/>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A</a:t>
            </a:r>
            <a:endParaRPr kumimoji="1" lang="zh-CN" altLang="en-US" dirty="0"/>
          </a:p>
        </p:txBody>
      </p:sp>
      <p:sp>
        <p:nvSpPr>
          <p:cNvPr id="6" name="椭圆 5">
            <a:extLst>
              <a:ext uri="{FF2B5EF4-FFF2-40B4-BE49-F238E27FC236}">
                <a16:creationId xmlns:a16="http://schemas.microsoft.com/office/drawing/2014/main" id="{AD3E6F8F-7C58-FF4F-8A0C-500450013BC1}"/>
              </a:ext>
            </a:extLst>
          </p:cNvPr>
          <p:cNvSpPr/>
          <p:nvPr/>
        </p:nvSpPr>
        <p:spPr>
          <a:xfrm>
            <a:off x="4713588" y="4304738"/>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B</a:t>
            </a:r>
            <a:endParaRPr kumimoji="1" lang="zh-CN" altLang="en-US" dirty="0"/>
          </a:p>
        </p:txBody>
      </p:sp>
      <p:sp>
        <p:nvSpPr>
          <p:cNvPr id="7" name="椭圆 6">
            <a:extLst>
              <a:ext uri="{FF2B5EF4-FFF2-40B4-BE49-F238E27FC236}">
                <a16:creationId xmlns:a16="http://schemas.microsoft.com/office/drawing/2014/main" id="{1E064571-6A9F-B345-A58C-DFC047CF6E91}"/>
              </a:ext>
            </a:extLst>
          </p:cNvPr>
          <p:cNvSpPr/>
          <p:nvPr/>
        </p:nvSpPr>
        <p:spPr>
          <a:xfrm>
            <a:off x="4713588" y="5434827"/>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C</a:t>
            </a:r>
            <a:endParaRPr kumimoji="1" lang="zh-CN" altLang="en-US" dirty="0"/>
          </a:p>
        </p:txBody>
      </p:sp>
      <p:sp>
        <p:nvSpPr>
          <p:cNvPr id="8" name="椭圆 7">
            <a:extLst>
              <a:ext uri="{FF2B5EF4-FFF2-40B4-BE49-F238E27FC236}">
                <a16:creationId xmlns:a16="http://schemas.microsoft.com/office/drawing/2014/main" id="{C87DCD0F-EC58-294B-843C-3FA622EC4064}"/>
              </a:ext>
            </a:extLst>
          </p:cNvPr>
          <p:cNvSpPr/>
          <p:nvPr/>
        </p:nvSpPr>
        <p:spPr>
          <a:xfrm>
            <a:off x="3515232" y="5434827"/>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a:t>
            </a:r>
            <a:endParaRPr kumimoji="1" lang="zh-CN" altLang="en-US" dirty="0"/>
          </a:p>
        </p:txBody>
      </p:sp>
      <p:cxnSp>
        <p:nvCxnSpPr>
          <p:cNvPr id="9" name="直线箭头连接符 8">
            <a:extLst>
              <a:ext uri="{FF2B5EF4-FFF2-40B4-BE49-F238E27FC236}">
                <a16:creationId xmlns:a16="http://schemas.microsoft.com/office/drawing/2014/main" id="{A1BDBF4F-BC46-9D4F-A9F9-0FFD1D8A716B}"/>
              </a:ext>
            </a:extLst>
          </p:cNvPr>
          <p:cNvCxnSpPr>
            <a:cxnSpLocks/>
            <a:stCxn id="5" idx="6"/>
            <a:endCxn id="6" idx="2"/>
          </p:cNvCxnSpPr>
          <p:nvPr/>
        </p:nvCxnSpPr>
        <p:spPr>
          <a:xfrm>
            <a:off x="3886707" y="4497620"/>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 name="直线箭头连接符 9">
            <a:extLst>
              <a:ext uri="{FF2B5EF4-FFF2-40B4-BE49-F238E27FC236}">
                <a16:creationId xmlns:a16="http://schemas.microsoft.com/office/drawing/2014/main" id="{B8C4EA91-F569-8047-A2C6-2C1146D86EAC}"/>
              </a:ext>
            </a:extLst>
          </p:cNvPr>
          <p:cNvCxnSpPr>
            <a:cxnSpLocks/>
            <a:stCxn id="6" idx="4"/>
            <a:endCxn id="7" idx="0"/>
          </p:cNvCxnSpPr>
          <p:nvPr/>
        </p:nvCxnSpPr>
        <p:spPr>
          <a:xfrm>
            <a:off x="4899326" y="4690501"/>
            <a:ext cx="0" cy="7443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 name="直线箭头连接符 10">
            <a:extLst>
              <a:ext uri="{FF2B5EF4-FFF2-40B4-BE49-F238E27FC236}">
                <a16:creationId xmlns:a16="http://schemas.microsoft.com/office/drawing/2014/main" id="{2A023A08-CCA7-AE46-8822-18FEF97FEE4B}"/>
              </a:ext>
            </a:extLst>
          </p:cNvPr>
          <p:cNvCxnSpPr>
            <a:cxnSpLocks/>
            <a:stCxn id="7" idx="2"/>
            <a:endCxn id="8" idx="6"/>
          </p:cNvCxnSpPr>
          <p:nvPr/>
        </p:nvCxnSpPr>
        <p:spPr>
          <a:xfrm flipH="1">
            <a:off x="3886707" y="5627709"/>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 name="椭圆 11">
            <a:extLst>
              <a:ext uri="{FF2B5EF4-FFF2-40B4-BE49-F238E27FC236}">
                <a16:creationId xmlns:a16="http://schemas.microsoft.com/office/drawing/2014/main" id="{C21F5F80-4A96-C341-8F66-04A580DADAA9}"/>
              </a:ext>
            </a:extLst>
          </p:cNvPr>
          <p:cNvSpPr/>
          <p:nvPr/>
        </p:nvSpPr>
        <p:spPr>
          <a:xfrm>
            <a:off x="7106939" y="4304738"/>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A</a:t>
            </a:r>
            <a:endParaRPr kumimoji="1" lang="zh-CN" altLang="en-US" dirty="0"/>
          </a:p>
        </p:txBody>
      </p:sp>
      <p:sp>
        <p:nvSpPr>
          <p:cNvPr id="13" name="椭圆 12">
            <a:extLst>
              <a:ext uri="{FF2B5EF4-FFF2-40B4-BE49-F238E27FC236}">
                <a16:creationId xmlns:a16="http://schemas.microsoft.com/office/drawing/2014/main" id="{F89A9DA2-2F6D-BF43-BC21-05DBB4B567E7}"/>
              </a:ext>
            </a:extLst>
          </p:cNvPr>
          <p:cNvSpPr/>
          <p:nvPr/>
        </p:nvSpPr>
        <p:spPr>
          <a:xfrm>
            <a:off x="8305295" y="4304738"/>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B</a:t>
            </a:r>
            <a:endParaRPr kumimoji="1" lang="zh-CN" altLang="en-US" dirty="0"/>
          </a:p>
        </p:txBody>
      </p:sp>
      <p:sp>
        <p:nvSpPr>
          <p:cNvPr id="15" name="椭圆 14">
            <a:extLst>
              <a:ext uri="{FF2B5EF4-FFF2-40B4-BE49-F238E27FC236}">
                <a16:creationId xmlns:a16="http://schemas.microsoft.com/office/drawing/2014/main" id="{A15F57BF-CC16-A041-8404-2CF02F7ABEA7}"/>
              </a:ext>
            </a:extLst>
          </p:cNvPr>
          <p:cNvSpPr/>
          <p:nvPr/>
        </p:nvSpPr>
        <p:spPr>
          <a:xfrm>
            <a:off x="8305295" y="5434827"/>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1716929-D477-6E4B-ACB0-CC17FA1EE6D9}"/>
              </a:ext>
            </a:extLst>
          </p:cNvPr>
          <p:cNvSpPr/>
          <p:nvPr/>
        </p:nvSpPr>
        <p:spPr>
          <a:xfrm>
            <a:off x="7106939" y="5434827"/>
            <a:ext cx="371475" cy="38576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a:t>
            </a:r>
            <a:endParaRPr kumimoji="1" lang="zh-CN" altLang="en-US" dirty="0"/>
          </a:p>
        </p:txBody>
      </p:sp>
      <p:cxnSp>
        <p:nvCxnSpPr>
          <p:cNvPr id="17" name="直线箭头连接符 16">
            <a:extLst>
              <a:ext uri="{FF2B5EF4-FFF2-40B4-BE49-F238E27FC236}">
                <a16:creationId xmlns:a16="http://schemas.microsoft.com/office/drawing/2014/main" id="{9A68F6C8-56F4-874B-A60C-2BE852DC9B79}"/>
              </a:ext>
            </a:extLst>
          </p:cNvPr>
          <p:cNvCxnSpPr>
            <a:cxnSpLocks/>
            <a:stCxn id="12" idx="6"/>
            <a:endCxn id="13" idx="2"/>
          </p:cNvCxnSpPr>
          <p:nvPr/>
        </p:nvCxnSpPr>
        <p:spPr>
          <a:xfrm>
            <a:off x="7478414" y="4497620"/>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27E3B45E-99C0-B046-9035-0A30F3638422}"/>
              </a:ext>
            </a:extLst>
          </p:cNvPr>
          <p:cNvCxnSpPr>
            <a:cxnSpLocks/>
            <a:stCxn id="13" idx="4"/>
            <a:endCxn id="15" idx="0"/>
          </p:cNvCxnSpPr>
          <p:nvPr/>
        </p:nvCxnSpPr>
        <p:spPr>
          <a:xfrm>
            <a:off x="8491033" y="4690501"/>
            <a:ext cx="0" cy="7443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519219A-C3C5-9D46-8A17-74E07E971BE3}"/>
              </a:ext>
            </a:extLst>
          </p:cNvPr>
          <p:cNvCxnSpPr>
            <a:cxnSpLocks/>
            <a:stCxn id="15" idx="2"/>
            <a:endCxn id="16" idx="6"/>
          </p:cNvCxnSpPr>
          <p:nvPr/>
        </p:nvCxnSpPr>
        <p:spPr>
          <a:xfrm flipH="1">
            <a:off x="7478414" y="5627709"/>
            <a:ext cx="82688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B66C93E9-87A5-3942-82B3-067C790650A5}"/>
              </a:ext>
            </a:extLst>
          </p:cNvPr>
          <p:cNvCxnSpPr>
            <a:cxnSpLocks/>
            <a:stCxn id="12" idx="5"/>
            <a:endCxn id="15" idx="1"/>
          </p:cNvCxnSpPr>
          <p:nvPr/>
        </p:nvCxnSpPr>
        <p:spPr>
          <a:xfrm>
            <a:off x="7424013" y="4634007"/>
            <a:ext cx="935683" cy="8573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E2289714-8DFC-B443-A637-AE15105A7A8D}"/>
              </a:ext>
            </a:extLst>
          </p:cNvPr>
          <p:cNvCxnSpPr>
            <a:cxnSpLocks/>
            <a:stCxn id="13" idx="3"/>
            <a:endCxn id="16" idx="7"/>
          </p:cNvCxnSpPr>
          <p:nvPr/>
        </p:nvCxnSpPr>
        <p:spPr>
          <a:xfrm flipH="1">
            <a:off x="7424013" y="4634007"/>
            <a:ext cx="935683" cy="8573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DDF9FDF3-EF26-084E-B19D-A8FFDC2DE507}"/>
              </a:ext>
            </a:extLst>
          </p:cNvPr>
          <p:cNvCxnSpPr>
            <a:cxnSpLocks/>
          </p:cNvCxnSpPr>
          <p:nvPr/>
        </p:nvCxnSpPr>
        <p:spPr>
          <a:xfrm>
            <a:off x="7292676" y="4690501"/>
            <a:ext cx="0" cy="7443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305E03EB-979B-A94B-A2C1-1B6C744E6C63}"/>
              </a:ext>
            </a:extLst>
          </p:cNvPr>
          <p:cNvCxnSpPr/>
          <p:nvPr/>
        </p:nvCxnSpPr>
        <p:spPr>
          <a:xfrm>
            <a:off x="5451423" y="5062664"/>
            <a:ext cx="128915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EC463A7-2727-F44E-9B95-1858FC4B2A76}"/>
              </a:ext>
            </a:extLst>
          </p:cNvPr>
          <p:cNvSpPr txBox="1"/>
          <p:nvPr/>
        </p:nvSpPr>
        <p:spPr>
          <a:xfrm>
            <a:off x="5623174" y="4605097"/>
            <a:ext cx="888385" cy="369332"/>
          </a:xfrm>
          <a:prstGeom prst="rect">
            <a:avLst/>
          </a:prstGeom>
          <a:noFill/>
        </p:spPr>
        <p:txBody>
          <a:bodyPr wrap="none" rtlCol="0">
            <a:spAutoFit/>
          </a:bodyPr>
          <a:lstStyle/>
          <a:p>
            <a:r>
              <a:rPr kumimoji="1" lang="en-US" altLang="zh-CN" dirty="0"/>
              <a:t>Dijkstra</a:t>
            </a:r>
            <a:endParaRPr kumimoji="1" lang="zh-CN" altLang="en-US" dirty="0"/>
          </a:p>
        </p:txBody>
      </p:sp>
      <p:cxnSp>
        <p:nvCxnSpPr>
          <p:cNvPr id="25" name="直线箭头连接符 24">
            <a:extLst>
              <a:ext uri="{FF2B5EF4-FFF2-40B4-BE49-F238E27FC236}">
                <a16:creationId xmlns:a16="http://schemas.microsoft.com/office/drawing/2014/main" id="{B7E13A16-28E2-E740-B9E0-A5CB9F4554B8}"/>
              </a:ext>
            </a:extLst>
          </p:cNvPr>
          <p:cNvCxnSpPr>
            <a:cxnSpLocks/>
          </p:cNvCxnSpPr>
          <p:nvPr/>
        </p:nvCxnSpPr>
        <p:spPr>
          <a:xfrm>
            <a:off x="3700969" y="4690501"/>
            <a:ext cx="0" cy="7443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 name="文本框 3">
            <a:extLst>
              <a:ext uri="{FF2B5EF4-FFF2-40B4-BE49-F238E27FC236}">
                <a16:creationId xmlns:a16="http://schemas.microsoft.com/office/drawing/2014/main" id="{F173AFA3-EA9B-EE45-B351-65CD7F51B5B8}"/>
              </a:ext>
            </a:extLst>
          </p:cNvPr>
          <p:cNvSpPr txBox="1"/>
          <p:nvPr/>
        </p:nvSpPr>
        <p:spPr>
          <a:xfrm>
            <a:off x="5849779" y="4304738"/>
            <a:ext cx="492443" cy="461665"/>
          </a:xfrm>
          <a:prstGeom prst="rect">
            <a:avLst/>
          </a:prstGeom>
          <a:noFill/>
        </p:spPr>
        <p:txBody>
          <a:bodyPr wrap="none" rtlCol="0">
            <a:spAutoFit/>
          </a:bodyPr>
          <a:lstStyle/>
          <a:p>
            <a:r>
              <a:rPr kumimoji="1" lang="zh-CN" altLang="en-US" sz="2400" b="1" dirty="0">
                <a:solidFill>
                  <a:srgbClr val="FF0000"/>
                </a:solidFill>
              </a:rPr>
              <a:t>？</a:t>
            </a:r>
          </a:p>
        </p:txBody>
      </p:sp>
    </p:spTree>
    <p:extLst>
      <p:ext uri="{BB962C8B-B14F-4D97-AF65-F5344CB8AC3E}">
        <p14:creationId xmlns:p14="http://schemas.microsoft.com/office/powerpoint/2010/main" val="1249588158"/>
      </p:ext>
    </p:extLst>
  </p:cSld>
  <p:clrMapOvr>
    <a:masterClrMapping/>
  </p:clrMapOvr>
  <p:transition spd="med" advTm="2">
    <p:push/>
  </p:transition>
</p:sld>
</file>

<file path=ppt/theme/theme1.xml><?xml version="1.0" encoding="utf-8"?>
<a:theme xmlns:a="http://schemas.openxmlformats.org/drawingml/2006/main" name="实验室PPT模板中文">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实验室PPT模板中文" id="{F5DACDB7-44D1-4802-8C74-D42DEB27BD3A}" vid="{2C05106A-ED94-4B14-BFFE-DF8F3C9B385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3502</Words>
  <Application>Microsoft Macintosh PowerPoint</Application>
  <PresentationFormat>宽屏</PresentationFormat>
  <Paragraphs>286</Paragraphs>
  <Slides>39</Slides>
  <Notes>38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等线</vt:lpstr>
      <vt:lpstr>等线 Light</vt:lpstr>
      <vt:lpstr>宋体</vt:lpstr>
      <vt:lpstr>微软雅黑</vt:lpstr>
      <vt:lpstr>urw-din</vt:lpstr>
      <vt:lpstr>var(--font-din)</vt:lpstr>
      <vt:lpstr>Arial</vt:lpstr>
      <vt:lpstr>Calibri</vt:lpstr>
      <vt:lpstr>Cambria Math</vt:lpstr>
      <vt:lpstr>Times New Roman</vt:lpstr>
      <vt:lpstr>实验室PPT模板中文</vt:lpstr>
      <vt:lpstr>网络智能优化课程项目结题汇报</vt:lpstr>
      <vt:lpstr>目录</vt:lpstr>
      <vt:lpstr>目录</vt:lpstr>
      <vt:lpstr>快递员问题-问题概述</vt:lpstr>
      <vt:lpstr>快递员问题-问题初探</vt:lpstr>
      <vt:lpstr>快递员问题-问题初探</vt:lpstr>
      <vt:lpstr>快递员问题-问题初探</vt:lpstr>
      <vt:lpstr>快递员问题-问题初探</vt:lpstr>
      <vt:lpstr>快递员问题-解法优化</vt:lpstr>
      <vt:lpstr>快递员问题-解法优化</vt:lpstr>
      <vt:lpstr>快递员问题-解法优化</vt:lpstr>
      <vt:lpstr>结合实际问题的优化方法——自适应最短路径搜索算法</vt:lpstr>
      <vt:lpstr>结合实际问题的优化方法——自适应最短路径搜索算法</vt:lpstr>
      <vt:lpstr>结合实际问题的优化方法——自适应最短路径搜索算法</vt:lpstr>
      <vt:lpstr>结合实际问题的优化方法——自适应最短路径搜索算法</vt:lpstr>
      <vt:lpstr>结合实际问题的优化方法——自适应最短路径搜索算法</vt:lpstr>
      <vt:lpstr>目录</vt:lpstr>
      <vt:lpstr>最大流问题</vt:lpstr>
      <vt:lpstr>最大流算法-Dinic</vt:lpstr>
      <vt:lpstr>最大流算法-Dinic</vt:lpstr>
      <vt:lpstr>最大流算法-Dinic</vt:lpstr>
      <vt:lpstr>最大流算法-Push-Relable</vt:lpstr>
      <vt:lpstr>最大流算法-Push-Relable</vt:lpstr>
      <vt:lpstr>最大流算法-Push-Relable</vt:lpstr>
      <vt:lpstr>最大流算法-Push-Relable</vt:lpstr>
      <vt:lpstr>目录</vt:lpstr>
      <vt:lpstr>传感器覆盖问题——问题概述</vt:lpstr>
      <vt:lpstr>传感器覆盖问题——问题初探</vt:lpstr>
      <vt:lpstr>传感器覆盖问题——贪心算法</vt:lpstr>
      <vt:lpstr>传感器覆盖问题——遗传算法</vt:lpstr>
      <vt:lpstr>传感器覆盖问题——转化为最大流问题求解</vt:lpstr>
      <vt:lpstr>传感器覆盖问题——转化为最大流问题求解</vt:lpstr>
      <vt:lpstr>传感器覆盖问题——转化为最大流问题求解</vt:lpstr>
      <vt:lpstr>传感器覆盖问题——转化为最大流问题求解</vt:lpstr>
      <vt:lpstr>传感器覆盖问题——转化为最大流问题求解</vt:lpstr>
      <vt:lpstr>传感器覆盖问题——算法比较</vt:lpstr>
      <vt:lpstr>传感器覆盖问题——算法比较</vt:lpstr>
      <vt:lpstr>传感器覆盖问题——算法不足与改进思路</vt:lpstr>
      <vt:lpstr>谢 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工程实践与科技创新3-F课程项目结题汇报</dc:title>
  <dc:creator>Chen Cong</dc:creator>
  <cp:lastModifiedBy>Chen Cong</cp:lastModifiedBy>
  <cp:revision>98</cp:revision>
  <dcterms:created xsi:type="dcterms:W3CDTF">2020-12-12T03:43:21Z</dcterms:created>
  <dcterms:modified xsi:type="dcterms:W3CDTF">2020-12-17T07:03:54Z</dcterms:modified>
</cp:coreProperties>
</file>